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6" r:id="rId13"/>
    <p:sldId id="267" r:id="rId14"/>
    <p:sldId id="268" r:id="rId15"/>
    <p:sldId id="269" r:id="rId16"/>
    <p:sldId id="271" r:id="rId17"/>
    <p:sldId id="272" r:id="rId18"/>
    <p:sldId id="273" r:id="rId19"/>
    <p:sldId id="283" r:id="rId20"/>
    <p:sldId id="274" r:id="rId21"/>
    <p:sldId id="275" r:id="rId22"/>
    <p:sldId id="276" r:id="rId23"/>
    <p:sldId id="277" r:id="rId24"/>
    <p:sldId id="281" r:id="rId25"/>
    <p:sldId id="278" r:id="rId26"/>
    <p:sldId id="282" r:id="rId27"/>
    <p:sldId id="279" r:id="rId28"/>
    <p:sldId id="280"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48" d="100"/>
          <a:sy n="48" d="100"/>
        </p:scale>
        <p:origin x="58"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438F-7DDA-4B45-A4C4-2F3B1DC95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CFF06A-7279-4BE0-BEE8-5D3A43DCA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36B2DC-FA37-45EE-B8B2-E2A1BE85EB35}"/>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5" name="Footer Placeholder 4">
            <a:extLst>
              <a:ext uri="{FF2B5EF4-FFF2-40B4-BE49-F238E27FC236}">
                <a16:creationId xmlns:a16="http://schemas.microsoft.com/office/drawing/2014/main" id="{2ECA29E1-00EB-4180-B734-2073E1EA0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51EEE-9936-4352-971A-019CB628DA50}"/>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38028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5D80-6A0F-4D89-9F7A-1117804F14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E8185E-F8DE-4757-9C25-5AC2D2513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CCFAC-1E07-4599-B94F-8ABA37C40685}"/>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5" name="Footer Placeholder 4">
            <a:extLst>
              <a:ext uri="{FF2B5EF4-FFF2-40B4-BE49-F238E27FC236}">
                <a16:creationId xmlns:a16="http://schemas.microsoft.com/office/drawing/2014/main" id="{84AE0A6F-6227-488D-9EA2-404849B6F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ACFEA-DC88-4ACD-809E-D9F3F5BF38F2}"/>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222475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485C3-CCBB-4FBD-B293-D9397C90A9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C0BF94-C083-4BDC-A3CB-CABB0CCA9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BDF4B0-9648-467D-A200-093ADB496584}"/>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5" name="Footer Placeholder 4">
            <a:extLst>
              <a:ext uri="{FF2B5EF4-FFF2-40B4-BE49-F238E27FC236}">
                <a16:creationId xmlns:a16="http://schemas.microsoft.com/office/drawing/2014/main" id="{2D93D4E8-33DC-4C3A-A915-1A89922650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5388B-828A-4550-874F-F0E144E1C1A3}"/>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289336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ADB3-8245-43BF-AC3E-9F5DEC57C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51C5DE-1E29-4B3E-848D-E2E414C7E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F1DDAA-5915-4B2C-A4FC-3A5357EF2DCF}"/>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5" name="Footer Placeholder 4">
            <a:extLst>
              <a:ext uri="{FF2B5EF4-FFF2-40B4-BE49-F238E27FC236}">
                <a16:creationId xmlns:a16="http://schemas.microsoft.com/office/drawing/2014/main" id="{4173E50C-15C8-44C3-9F16-AF79788E01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99711A-8E3B-49A1-91D7-6E34594B8533}"/>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206013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4163-0F91-4552-B73C-190AB4158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4FFFB5-EE89-4546-8E90-1DBA29508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E3F50-26E3-4637-B1AE-45AE47895F9F}"/>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5" name="Footer Placeholder 4">
            <a:extLst>
              <a:ext uri="{FF2B5EF4-FFF2-40B4-BE49-F238E27FC236}">
                <a16:creationId xmlns:a16="http://schemas.microsoft.com/office/drawing/2014/main" id="{F369921A-3E6F-4D6F-A3B8-27AE695FF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C1108-C6A5-40B7-B134-6D3383E3BA56}"/>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60830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9FDA-AF15-4D6A-8E36-4A0797659D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D151E2-873C-410E-9F8A-6375E53E4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DEE2AD-05E6-4B19-BC45-B391FF259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1D49BD-A050-4ECE-9639-BAF4BEF08EF1}"/>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6" name="Footer Placeholder 5">
            <a:extLst>
              <a:ext uri="{FF2B5EF4-FFF2-40B4-BE49-F238E27FC236}">
                <a16:creationId xmlns:a16="http://schemas.microsoft.com/office/drawing/2014/main" id="{D7380597-3A83-4BEE-AF15-BC66831AD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066AC0-05F7-489A-A4EE-CE9BF23E0688}"/>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277730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BBB1-BDC0-4615-8688-2D53D9D9AF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476DE2-DB8B-418E-A1A3-BA3ED6631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9BA8FF-929F-4743-9C74-27DDDEA890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BAC5DA-D101-45D2-907B-3D4BD75A3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D4695-2D59-431B-B529-4EDFD6ED8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E63A69-285A-438E-99F5-72649B0F9781}"/>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8" name="Footer Placeholder 7">
            <a:extLst>
              <a:ext uri="{FF2B5EF4-FFF2-40B4-BE49-F238E27FC236}">
                <a16:creationId xmlns:a16="http://schemas.microsoft.com/office/drawing/2014/main" id="{B0BBBAE9-0DB3-4762-B62D-F3B47201EB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CBCCD7-CBC5-4AC9-AB71-43B5B07853D1}"/>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417962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7579-ED4B-4B9F-A977-17F2562A4A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2AB400-75E1-4EE5-AC47-BD90C60C1172}"/>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4" name="Footer Placeholder 3">
            <a:extLst>
              <a:ext uri="{FF2B5EF4-FFF2-40B4-BE49-F238E27FC236}">
                <a16:creationId xmlns:a16="http://schemas.microsoft.com/office/drawing/2014/main" id="{7E6DC5B7-E1D7-4E71-8709-F67AACBC27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A192BE-3402-420E-85FA-0B5620D1B5EB}"/>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150279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4D6EC-0F39-4100-B440-4E0EA092CA29}"/>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3" name="Footer Placeholder 2">
            <a:extLst>
              <a:ext uri="{FF2B5EF4-FFF2-40B4-BE49-F238E27FC236}">
                <a16:creationId xmlns:a16="http://schemas.microsoft.com/office/drawing/2014/main" id="{E48CB394-4C14-425B-B00F-24D70AEA74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DFDD0A-5D9C-4970-8A2F-1D4AE4DE6EDD}"/>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6292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DE74-2657-413A-8301-52A87BDAD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DCEDA9-7343-4366-8461-372E1B4AD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1A8393-5D06-4A51-92BA-EAB16D36F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6851B-B6BF-41A9-8407-D4FEB1C713AD}"/>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6" name="Footer Placeholder 5">
            <a:extLst>
              <a:ext uri="{FF2B5EF4-FFF2-40B4-BE49-F238E27FC236}">
                <a16:creationId xmlns:a16="http://schemas.microsoft.com/office/drawing/2014/main" id="{F4549E87-8008-40C0-8246-13BA7B8A2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FBFAD4-2EDF-4811-9EC8-E2A055F23399}"/>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45556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4AB7-23CB-49D8-BF02-240270CAF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B40B0F-E26F-4660-95A0-05B4239C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9C4F64-43CC-476C-BCC9-A2155817A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A989A-BBEE-4E54-8725-EC9F7313E2C8}"/>
              </a:ext>
            </a:extLst>
          </p:cNvPr>
          <p:cNvSpPr>
            <a:spLocks noGrp="1"/>
          </p:cNvSpPr>
          <p:nvPr>
            <p:ph type="dt" sz="half" idx="10"/>
          </p:nvPr>
        </p:nvSpPr>
        <p:spPr/>
        <p:txBody>
          <a:bodyPr/>
          <a:lstStyle/>
          <a:p>
            <a:fld id="{5225A52E-DC00-428C-B445-48807E953307}" type="datetimeFigureOut">
              <a:rPr lang="en-GB" smtClean="0"/>
              <a:t>01/02/2020</a:t>
            </a:fld>
            <a:endParaRPr lang="en-GB"/>
          </a:p>
        </p:txBody>
      </p:sp>
      <p:sp>
        <p:nvSpPr>
          <p:cNvPr id="6" name="Footer Placeholder 5">
            <a:extLst>
              <a:ext uri="{FF2B5EF4-FFF2-40B4-BE49-F238E27FC236}">
                <a16:creationId xmlns:a16="http://schemas.microsoft.com/office/drawing/2014/main" id="{A8D59B18-F09D-4701-8FF7-43F47B8E42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4AC756-290D-4509-B55A-88E24D3AC8B1}"/>
              </a:ext>
            </a:extLst>
          </p:cNvPr>
          <p:cNvSpPr>
            <a:spLocks noGrp="1"/>
          </p:cNvSpPr>
          <p:nvPr>
            <p:ph type="sldNum" sz="quarter" idx="12"/>
          </p:nvPr>
        </p:nvSpPr>
        <p:spPr/>
        <p:txBody>
          <a:bodyPr/>
          <a:lstStyle/>
          <a:p>
            <a:fld id="{2CBBF1F8-904C-4291-AB6B-1DA6F7341AD4}" type="slidenum">
              <a:rPr lang="en-GB" smtClean="0"/>
              <a:t>‹#›</a:t>
            </a:fld>
            <a:endParaRPr lang="en-GB"/>
          </a:p>
        </p:txBody>
      </p:sp>
    </p:spTree>
    <p:extLst>
      <p:ext uri="{BB962C8B-B14F-4D97-AF65-F5344CB8AC3E}">
        <p14:creationId xmlns:p14="http://schemas.microsoft.com/office/powerpoint/2010/main" val="27438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BC8FD-3E23-405B-895B-588C90EEF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48867B-0F60-4B30-8953-7FF7A3070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CDF83-225E-46BB-94BE-3B4068CDB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A52E-DC00-428C-B445-48807E953307}" type="datetimeFigureOut">
              <a:rPr lang="en-GB" smtClean="0"/>
              <a:t>01/02/2020</a:t>
            </a:fld>
            <a:endParaRPr lang="en-GB"/>
          </a:p>
        </p:txBody>
      </p:sp>
      <p:sp>
        <p:nvSpPr>
          <p:cNvPr id="5" name="Footer Placeholder 4">
            <a:extLst>
              <a:ext uri="{FF2B5EF4-FFF2-40B4-BE49-F238E27FC236}">
                <a16:creationId xmlns:a16="http://schemas.microsoft.com/office/drawing/2014/main" id="{4C908948-5B8D-4948-A583-9F3D906D9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2E6423-9654-4440-B125-A9BE2F799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BF1F8-904C-4291-AB6B-1DA6F7341AD4}" type="slidenum">
              <a:rPr lang="en-GB" smtClean="0"/>
              <a:t>‹#›</a:t>
            </a:fld>
            <a:endParaRPr lang="en-GB"/>
          </a:p>
        </p:txBody>
      </p:sp>
    </p:spTree>
    <p:extLst>
      <p:ext uri="{BB962C8B-B14F-4D97-AF65-F5344CB8AC3E}">
        <p14:creationId xmlns:p14="http://schemas.microsoft.com/office/powerpoint/2010/main" val="235394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A4CC-45BB-417B-A781-562C1106AD86}"/>
              </a:ext>
            </a:extLst>
          </p:cNvPr>
          <p:cNvSpPr>
            <a:spLocks noGrp="1"/>
          </p:cNvSpPr>
          <p:nvPr>
            <p:ph type="ctrTitle"/>
          </p:nvPr>
        </p:nvSpPr>
        <p:spPr/>
        <p:txBody>
          <a:bodyPr>
            <a:normAutofit/>
          </a:bodyPr>
          <a:lstStyle/>
          <a:p>
            <a:r>
              <a:rPr lang="en-GB" sz="2800" b="1" dirty="0"/>
              <a:t>Nature’s priest</a:t>
            </a:r>
          </a:p>
        </p:txBody>
      </p:sp>
      <p:sp>
        <p:nvSpPr>
          <p:cNvPr id="3" name="Subtitle 2">
            <a:extLst>
              <a:ext uri="{FF2B5EF4-FFF2-40B4-BE49-F238E27FC236}">
                <a16:creationId xmlns:a16="http://schemas.microsoft.com/office/drawing/2014/main" id="{798E15EF-3A57-4F1E-B484-144894F005C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6468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8D656B-AE56-494E-98F1-F20EF351F065}"/>
              </a:ext>
            </a:extLst>
          </p:cNvPr>
          <p:cNvSpPr txBox="1"/>
          <p:nvPr/>
        </p:nvSpPr>
        <p:spPr>
          <a:xfrm>
            <a:off x="1715679" y="1998482"/>
            <a:ext cx="7682846" cy="3108543"/>
          </a:xfrm>
          <a:prstGeom prst="rect">
            <a:avLst/>
          </a:prstGeom>
          <a:noFill/>
        </p:spPr>
        <p:txBody>
          <a:bodyPr wrap="square" rtlCol="0">
            <a:spAutoFit/>
          </a:bodyPr>
          <a:lstStyle/>
          <a:p>
            <a:r>
              <a:rPr lang="en-GB" sz="2800" dirty="0"/>
              <a:t>‘We have wounded your love and marred your image in us’ </a:t>
            </a:r>
          </a:p>
          <a:p>
            <a:r>
              <a:rPr lang="en-GB" sz="2800" i="1" dirty="0"/>
              <a:t>(Prayer of Confession in several Anglican liturgies)</a:t>
            </a:r>
          </a:p>
          <a:p>
            <a:endParaRPr lang="en-GB" sz="2800" dirty="0"/>
          </a:p>
          <a:p>
            <a:r>
              <a:rPr lang="en-GB" sz="2800" dirty="0"/>
              <a:t>We have  not lost the image – but the New Testament seems to suggest that it shines more brightly in Jesus Christ.</a:t>
            </a:r>
          </a:p>
        </p:txBody>
      </p:sp>
    </p:spTree>
    <p:extLst>
      <p:ext uri="{BB962C8B-B14F-4D97-AF65-F5344CB8AC3E}">
        <p14:creationId xmlns:p14="http://schemas.microsoft.com/office/powerpoint/2010/main" val="88458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4F8DB-6DFC-4A00-95D9-5CBBB4B02809}"/>
              </a:ext>
            </a:extLst>
          </p:cNvPr>
          <p:cNvSpPr txBox="1"/>
          <p:nvPr/>
        </p:nvSpPr>
        <p:spPr>
          <a:xfrm>
            <a:off x="263950" y="117693"/>
            <a:ext cx="11664099" cy="6740307"/>
          </a:xfrm>
          <a:prstGeom prst="rect">
            <a:avLst/>
          </a:prstGeom>
          <a:noFill/>
        </p:spPr>
        <p:txBody>
          <a:bodyPr wrap="square" rtlCol="0">
            <a:spAutoFit/>
          </a:bodyPr>
          <a:lstStyle/>
          <a:p>
            <a:pPr algn="ctr"/>
            <a:r>
              <a:rPr lang="en-GB" sz="2400" b="1" dirty="0"/>
              <a:t>Colossians 1.15-20</a:t>
            </a:r>
            <a:endParaRPr lang="en-GB" sz="2400" dirty="0"/>
          </a:p>
          <a:p>
            <a:r>
              <a:rPr lang="en-GB" sz="2400" dirty="0"/>
              <a:t>* Passage clearly links to the story of creation in Genesis 1. Note the mention of the </a:t>
            </a:r>
            <a:r>
              <a:rPr lang="en-GB" sz="2400" b="1" dirty="0"/>
              <a:t>‘image’ </a:t>
            </a:r>
            <a:r>
              <a:rPr lang="en-GB" sz="2400" dirty="0"/>
              <a:t>– which is now linked specifically to Jesus Christ.</a:t>
            </a:r>
          </a:p>
          <a:p>
            <a:pPr marL="285750" indent="-285750">
              <a:buFont typeface="Arial" panose="020B0604020202020204" pitchFamily="34" charset="0"/>
              <a:buChar char="•"/>
            </a:pPr>
            <a:r>
              <a:rPr lang="en-GB" sz="2400" dirty="0"/>
              <a:t>The passage is a stunningly brilliant example of traditional  Jewish methods of biblical exegesis.  The first two words of Genesis are </a:t>
            </a:r>
            <a:r>
              <a:rPr lang="en-GB" sz="2400" b="1" dirty="0"/>
              <a:t>B</a:t>
            </a:r>
            <a:r>
              <a:rPr lang="en-GB" sz="2400" dirty="0"/>
              <a:t> = ‘in’ and </a:t>
            </a:r>
            <a:r>
              <a:rPr lang="en-GB" sz="2400" b="1" dirty="0"/>
              <a:t>RESHITH</a:t>
            </a:r>
            <a:r>
              <a:rPr lang="en-GB" sz="2400" dirty="0"/>
              <a:t> = ‘beginning’.  Hebrew words are based on 3 letter verbal roots – and the word RESHITH derives from ROSH = head, and is linked also to the word RISHON = first. Additionally the word B can mean ‘with’ and ‘by’ and ‘unto’ as well as ‘in.  So in these verses we have several meanings of these words exploited:</a:t>
            </a:r>
          </a:p>
          <a:p>
            <a:pPr marL="285750" indent="-285750">
              <a:buFont typeface="Arial" panose="020B0604020202020204" pitchFamily="34" charset="0"/>
              <a:buChar char="•"/>
            </a:pPr>
            <a:r>
              <a:rPr lang="en-GB" sz="2400" dirty="0"/>
              <a:t>*</a:t>
            </a:r>
            <a:r>
              <a:rPr lang="en-GB" sz="2400" b="1" i="1" dirty="0"/>
              <a:t> In him </a:t>
            </a:r>
            <a:r>
              <a:rPr lang="en-GB" sz="2400" dirty="0"/>
              <a:t>all things… were created  </a:t>
            </a:r>
            <a:endParaRPr lang="en-GB" sz="2400" i="1" dirty="0"/>
          </a:p>
          <a:p>
            <a:pPr marL="285750" indent="-285750">
              <a:buFont typeface="Arial" panose="020B0604020202020204" pitchFamily="34" charset="0"/>
              <a:buChar char="•"/>
            </a:pPr>
            <a:r>
              <a:rPr lang="en-GB" sz="2400" i="1" dirty="0"/>
              <a:t>* </a:t>
            </a:r>
            <a:r>
              <a:rPr lang="en-GB" sz="2400" b="1" i="1" dirty="0"/>
              <a:t>through him</a:t>
            </a:r>
            <a:endParaRPr lang="en-GB" sz="2400" b="1" i="1" u="sng" dirty="0"/>
          </a:p>
          <a:p>
            <a:pPr marL="285750" indent="-285750">
              <a:buFont typeface="Arial" panose="020B0604020202020204" pitchFamily="34" charset="0"/>
              <a:buChar char="•"/>
            </a:pPr>
            <a:r>
              <a:rPr lang="en-GB" sz="2400" i="1" dirty="0"/>
              <a:t>* </a:t>
            </a:r>
            <a:r>
              <a:rPr lang="en-GB" sz="2400" b="1" i="1" dirty="0"/>
              <a:t>For him</a:t>
            </a:r>
          </a:p>
          <a:p>
            <a:pPr marL="285750" indent="-285750">
              <a:buFont typeface="Arial" panose="020B0604020202020204" pitchFamily="34" charset="0"/>
              <a:buChar char="•"/>
            </a:pPr>
            <a:r>
              <a:rPr lang="en-GB" sz="2400" b="1" i="1" dirty="0"/>
              <a:t>* In him </a:t>
            </a:r>
            <a:r>
              <a:rPr lang="en-GB" sz="2400" dirty="0"/>
              <a:t>all things hold together</a:t>
            </a:r>
            <a:endParaRPr lang="en-GB" sz="2400" b="1" dirty="0"/>
          </a:p>
          <a:p>
            <a:pPr marL="285750" indent="-285750">
              <a:buFont typeface="Arial" panose="020B0604020202020204" pitchFamily="34" charset="0"/>
              <a:buChar char="•"/>
            </a:pPr>
            <a:r>
              <a:rPr lang="en-GB" sz="2400" b="1" i="1" dirty="0"/>
              <a:t>* </a:t>
            </a:r>
            <a:r>
              <a:rPr lang="en-GB" sz="2400" dirty="0"/>
              <a:t>He is </a:t>
            </a:r>
            <a:r>
              <a:rPr lang="en-GB" sz="2400" b="1" i="1" dirty="0"/>
              <a:t>before</a:t>
            </a:r>
            <a:r>
              <a:rPr lang="en-GB" sz="2400" dirty="0"/>
              <a:t> all things</a:t>
            </a:r>
            <a:endParaRPr lang="en-GB" sz="2400" b="1" i="1" dirty="0"/>
          </a:p>
          <a:p>
            <a:pPr marL="285750" indent="-285750">
              <a:buFont typeface="Arial" panose="020B0604020202020204" pitchFamily="34" charset="0"/>
              <a:buChar char="•"/>
            </a:pPr>
            <a:r>
              <a:rPr lang="en-GB" sz="2400" dirty="0"/>
              <a:t>* he is the </a:t>
            </a:r>
            <a:r>
              <a:rPr lang="en-GB" sz="2400" b="1" i="1" dirty="0"/>
              <a:t>head</a:t>
            </a:r>
          </a:p>
          <a:p>
            <a:pPr marL="285750" indent="-285750">
              <a:buFont typeface="Arial" panose="020B0604020202020204" pitchFamily="34" charset="0"/>
              <a:buChar char="•"/>
            </a:pPr>
            <a:r>
              <a:rPr lang="en-GB" sz="2400" b="1" dirty="0"/>
              <a:t>* </a:t>
            </a:r>
            <a:r>
              <a:rPr lang="en-GB" sz="2400" dirty="0"/>
              <a:t>He is the </a:t>
            </a:r>
            <a:r>
              <a:rPr lang="en-GB" sz="2400" b="1" i="1" dirty="0"/>
              <a:t>beginning</a:t>
            </a:r>
          </a:p>
          <a:p>
            <a:pPr marL="285750" indent="-285750">
              <a:buFont typeface="Arial" panose="020B0604020202020204" pitchFamily="34" charset="0"/>
              <a:buChar char="•"/>
            </a:pPr>
            <a:r>
              <a:rPr lang="en-GB" sz="2400" b="1" i="1" dirty="0"/>
              <a:t>* The firstborn </a:t>
            </a:r>
            <a:r>
              <a:rPr lang="en-GB" sz="2400" dirty="0"/>
              <a:t>from the dead</a:t>
            </a:r>
          </a:p>
          <a:p>
            <a:pPr marL="285750" indent="-285750">
              <a:buFont typeface="Arial" panose="020B0604020202020204" pitchFamily="34" charset="0"/>
              <a:buChar char="•"/>
            </a:pPr>
            <a:r>
              <a:rPr lang="en-GB" sz="2400" b="1" dirty="0"/>
              <a:t>* </a:t>
            </a:r>
            <a:r>
              <a:rPr lang="en-GB" sz="2400" b="1" i="1" dirty="0"/>
              <a:t>first place </a:t>
            </a:r>
            <a:r>
              <a:rPr lang="en-GB" sz="2400" dirty="0"/>
              <a:t>in everything</a:t>
            </a:r>
          </a:p>
        </p:txBody>
      </p:sp>
      <p:sp>
        <p:nvSpPr>
          <p:cNvPr id="7" name="Rectangle 1">
            <a:extLst>
              <a:ext uri="{FF2B5EF4-FFF2-40B4-BE49-F238E27FC236}">
                <a16:creationId xmlns:a16="http://schemas.microsoft.com/office/drawing/2014/main" id="{DF501937-C4F7-4A50-915F-D2E3CAAB7C61}"/>
              </a:ext>
            </a:extLst>
          </p:cNvPr>
          <p:cNvSpPr>
            <a:spLocks noChangeArrowheads="1"/>
          </p:cNvSpPr>
          <p:nvPr/>
        </p:nvSpPr>
        <p:spPr bwMode="auto">
          <a:xfrm flipH="1">
            <a:off x="12192001" y="9309"/>
            <a:ext cx="15239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David" panose="020E0502060401010101" pitchFamily="34" charset="-79"/>
                <a:cs typeface="David" panose="020E0502060401010101" pitchFamily="34" charset="-79"/>
              </a:rPr>
              <a:t> </a:t>
            </a:r>
            <a:endParaRPr kumimoji="0" lang="he-IL"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29E57D16-7DCB-4AA5-BF57-9C66FA4831F3}"/>
              </a:ext>
            </a:extLst>
          </p:cNvPr>
          <p:cNvSpPr>
            <a:spLocks noChangeArrowheads="1"/>
          </p:cNvSpPr>
          <p:nvPr/>
        </p:nvSpPr>
        <p:spPr bwMode="auto">
          <a:xfrm>
            <a:off x="12122866" y="6206"/>
            <a:ext cx="2215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David" panose="020E0502060401010101" pitchFamily="34" charset="-79"/>
                <a:cs typeface="David" panose="020E0502060401010101" pitchFamily="34" charset="-79"/>
              </a:rPr>
              <a:t> </a:t>
            </a:r>
            <a:endParaRPr kumimoji="0" lang="he-IL"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AF5BDA58-7CDD-4E8E-8575-D54DD3C1F38F}"/>
              </a:ext>
            </a:extLst>
          </p:cNvPr>
          <p:cNvSpPr>
            <a:spLocks noChangeArrowheads="1"/>
          </p:cNvSpPr>
          <p:nvPr/>
        </p:nvSpPr>
        <p:spPr bwMode="auto">
          <a:xfrm>
            <a:off x="6181758" y="3746985"/>
            <a:ext cx="43300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David" panose="020E0502060401010101" pitchFamily="34" charset="-79"/>
                <a:cs typeface="David" panose="020E0502060401010101" pitchFamily="34" charset="-79"/>
              </a:rPr>
              <a:t>In the beginning God created</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US" sz="2800" b="0" i="0" u="none" strike="noStrike" cap="none" normalizeH="0" baseline="0" dirty="0">
                <a:ln>
                  <a:noFill/>
                </a:ln>
                <a:solidFill>
                  <a:srgbClr val="000000"/>
                </a:solidFill>
                <a:effectLst/>
                <a:highlight>
                  <a:srgbClr val="FFFF00"/>
                </a:highlight>
                <a:latin typeface="David" panose="020E0502060401010101" pitchFamily="34" charset="-79"/>
                <a:cs typeface="David" panose="020E0502060401010101" pitchFamily="34" charset="-79"/>
              </a:rPr>
              <a:t>ב</a:t>
            </a:r>
            <a:r>
              <a:rPr kumimoji="0" lang="he-IL" altLang="en-US" sz="3200" b="0" i="0" u="none" strike="noStrike" cap="none" normalizeH="0" baseline="0" dirty="0">
                <a:ln>
                  <a:noFill/>
                </a:ln>
                <a:solidFill>
                  <a:srgbClr val="000000"/>
                </a:solidFill>
                <a:effectLst/>
                <a:highlight>
                  <a:srgbClr val="FFFF00"/>
                </a:highlight>
                <a:latin typeface="David" panose="020E0502060401010101" pitchFamily="34" charset="-79"/>
                <a:cs typeface="David" panose="020E0502060401010101" pitchFamily="34" charset="-79"/>
              </a:rPr>
              <a:t>ְּרֵאשִׁית</a:t>
            </a:r>
            <a:r>
              <a:rPr kumimoji="0" lang="he-IL" altLang="en-US" sz="3200" b="0" i="0" u="none" strike="noStrike" cap="none" normalizeH="0" baseline="0" dirty="0">
                <a:ln>
                  <a:noFill/>
                </a:ln>
                <a:solidFill>
                  <a:srgbClr val="000000"/>
                </a:solidFill>
                <a:effectLst/>
                <a:latin typeface="David" panose="020E0502060401010101" pitchFamily="34" charset="-79"/>
                <a:cs typeface="David" panose="020E0502060401010101" pitchFamily="34" charset="-79"/>
              </a:rPr>
              <a:t>, בָּרָא אֱלֹהִים</a:t>
            </a:r>
            <a:endParaRPr kumimoji="0" lang="he-IL"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11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AD965F-794C-4966-904B-834BD10991E4}"/>
              </a:ext>
            </a:extLst>
          </p:cNvPr>
          <p:cNvSpPr/>
          <p:nvPr/>
        </p:nvSpPr>
        <p:spPr>
          <a:xfrm>
            <a:off x="697584" y="243512"/>
            <a:ext cx="10237509" cy="6494085"/>
          </a:xfrm>
          <a:prstGeom prst="rect">
            <a:avLst/>
          </a:prstGeom>
        </p:spPr>
        <p:txBody>
          <a:bodyPr wrap="square">
            <a:spAutoFit/>
          </a:bodyPr>
          <a:lstStyle/>
          <a:p>
            <a:endParaRPr lang="en-GB" sz="2400" b="1" dirty="0"/>
          </a:p>
          <a:p>
            <a:pPr marL="285750" indent="-285750">
              <a:buFont typeface="Arial" panose="020B0604020202020204" pitchFamily="34" charset="0"/>
              <a:buChar char="•"/>
            </a:pPr>
            <a:r>
              <a:rPr lang="en-GB" sz="2400" dirty="0"/>
              <a:t>The exegesis also depends on a link that was made well before the Christian period between Genesis 1.1 and Proverbs 8 – the word RESHITH appears in both. In Proverbs 8.22 ‘Wisdom’ says ‘The Lord created me as the beginning (RESHITH) of his way’</a:t>
            </a:r>
            <a:r>
              <a:rPr lang="he-IL" dirty="0"/>
              <a:t> </a:t>
            </a:r>
            <a:r>
              <a:rPr lang="he-IL" sz="3200" dirty="0"/>
              <a:t>יְהוָה--קָנָנִי, </a:t>
            </a:r>
            <a:r>
              <a:rPr lang="he-IL" sz="3200" dirty="0">
                <a:highlight>
                  <a:srgbClr val="FFFF00"/>
                </a:highlight>
              </a:rPr>
              <a:t>רֵאשִׁית</a:t>
            </a:r>
            <a:r>
              <a:rPr lang="he-IL" sz="3200" dirty="0"/>
              <a:t> דַּרְכּוֹ:</a:t>
            </a:r>
            <a:r>
              <a:rPr lang="en-GB" sz="32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So given that Genesis 1.1 says that ‘B’ ‘RESHITH’ God created the world…  this could be translated as ‘By RESHITH God created the world’… and what is ‘RESHITH but (according to Proverbs 8) ‘Wisdom.  Therefore (according to this logic ) Genesis 1.1 tells us that ‘By Wisdom God created the world’.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And since 1 Corinthians 1.24 tells us that Christ is ‘the wisdom of God’…. One ends up (in Christian interpretation) with these magnificent verses in which Christ is not only described as the ‘image of God’ , but somehow the whole of creation is intimately associated with him.  </a:t>
            </a:r>
          </a:p>
          <a:p>
            <a:pPr marL="285750" indent="-285750">
              <a:buFont typeface="Arial" panose="020B0604020202020204" pitchFamily="34" charset="0"/>
              <a:buChar char="•"/>
            </a:pPr>
            <a:r>
              <a:rPr lang="en-GB" sz="2400" dirty="0"/>
              <a:t>Which raises two fundamental  questions, What does or should a Christ-like creation look like? And how do we human beings relate to it?</a:t>
            </a:r>
          </a:p>
        </p:txBody>
      </p:sp>
    </p:spTree>
    <p:extLst>
      <p:ext uri="{BB962C8B-B14F-4D97-AF65-F5344CB8AC3E}">
        <p14:creationId xmlns:p14="http://schemas.microsoft.com/office/powerpoint/2010/main" val="235722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734A0C-598E-40CB-AEE9-5FE3C16803E3}"/>
              </a:ext>
            </a:extLst>
          </p:cNvPr>
          <p:cNvSpPr txBox="1"/>
          <p:nvPr/>
        </p:nvSpPr>
        <p:spPr>
          <a:xfrm>
            <a:off x="435204" y="271582"/>
            <a:ext cx="11321592" cy="6586418"/>
          </a:xfrm>
          <a:prstGeom prst="rect">
            <a:avLst/>
          </a:prstGeom>
          <a:noFill/>
        </p:spPr>
        <p:txBody>
          <a:bodyPr wrap="square" rtlCol="0">
            <a:spAutoFit/>
          </a:bodyPr>
          <a:lstStyle/>
          <a:p>
            <a:pPr algn="ctr"/>
            <a:r>
              <a:rPr lang="en-GB" sz="2000" b="1" dirty="0"/>
              <a:t>Philippians 2</a:t>
            </a:r>
          </a:p>
          <a:p>
            <a:endParaRPr lang="en-GB" sz="2400" dirty="0"/>
          </a:p>
          <a:p>
            <a:r>
              <a:rPr lang="en-GB" sz="2200" dirty="0"/>
              <a:t>This passage then  offers a profound answer to that question. We don’t get the word ‘image’ here but we do get the very similar word ‘form’ used to describe Christ both in his relationship to God and humanity.  The passage also seems to allude to the creation stories of Genesis, in particular Genesis 3.22… in which God speaks of humanity’s desire to become ‘like’, ‘equal to’ God. Christ however did not take the path followed by the first Adam… instead he chose the path of self-emptying, </a:t>
            </a:r>
            <a:r>
              <a:rPr lang="en-GB" sz="2200" b="1" i="1" dirty="0"/>
              <a:t>(kenosis) </a:t>
            </a:r>
            <a:r>
              <a:rPr lang="en-GB" sz="2200" dirty="0"/>
              <a:t>obedience and death on a cross. So we can put Colossians and Philippians together to suggest that once we begin to think of Christ as representing the ideal understanding of humanity as created in the image of God it must affect also how we understand humanity’s dominion over creation. It is a ‘dominion’ that is shaped by the cross!</a:t>
            </a:r>
          </a:p>
          <a:p>
            <a:endParaRPr lang="en-GB" sz="2200" dirty="0"/>
          </a:p>
          <a:p>
            <a:r>
              <a:rPr lang="en-GB" sz="2200" dirty="0"/>
              <a:t>I am grateful to an article by Román </a:t>
            </a:r>
            <a:r>
              <a:rPr lang="en-GB" sz="2200" dirty="0" err="1"/>
              <a:t>Guridi</a:t>
            </a:r>
            <a:r>
              <a:rPr lang="en-GB" sz="2200" dirty="0"/>
              <a:t>:  </a:t>
            </a:r>
            <a:r>
              <a:rPr lang="en-GB" sz="2200" b="1" i="1" dirty="0"/>
              <a:t>Imago Dei as Kenosis: Re-imagining </a:t>
            </a:r>
            <a:r>
              <a:rPr lang="en-US" sz="2200" b="1" i="1" dirty="0"/>
              <a:t>Humanity in an Ecological Era </a:t>
            </a:r>
            <a:r>
              <a:rPr lang="en-GB" sz="2200" dirty="0"/>
              <a:t>which helped me to draw these ideas together. “</a:t>
            </a:r>
            <a:r>
              <a:rPr lang="en-US" sz="2200" dirty="0"/>
              <a:t>… </a:t>
            </a:r>
            <a:r>
              <a:rPr lang="en-US" sz="2200" i="1" dirty="0"/>
              <a:t>kenosis </a:t>
            </a:r>
            <a:r>
              <a:rPr lang="en-US" sz="2200" dirty="0"/>
              <a:t>must come to the fore in theological reflection on humanity before the current ecological crisis. It is a meaningful, sound, and timely interpretation of the </a:t>
            </a:r>
            <a:r>
              <a:rPr lang="en-US" sz="2200" i="1" dirty="0"/>
              <a:t>imago Dei… </a:t>
            </a:r>
            <a:r>
              <a:rPr lang="en-US" sz="2200" dirty="0"/>
              <a:t>It is Jesus’ own </a:t>
            </a:r>
            <a:r>
              <a:rPr lang="en-US" sz="2200" i="1" dirty="0"/>
              <a:t>kenosis </a:t>
            </a:r>
            <a:r>
              <a:rPr lang="en-US" sz="2200" dirty="0"/>
              <a:t>that reveals the true face of divine power – power in love – which decidedly aims at the wellbeing and fulfillment of creation. This twofold movement of self-limitation and self-giving love can certainly inspire the desirable renovation in theological </a:t>
            </a:r>
            <a:r>
              <a:rPr lang="en-GB" sz="2200" dirty="0"/>
              <a:t>anthropology.”</a:t>
            </a:r>
          </a:p>
        </p:txBody>
      </p:sp>
    </p:spTree>
    <p:extLst>
      <p:ext uri="{BB962C8B-B14F-4D97-AF65-F5344CB8AC3E}">
        <p14:creationId xmlns:p14="http://schemas.microsoft.com/office/powerpoint/2010/main" val="172704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12F4D-8630-4CE0-99AB-3D72DC0F850D}"/>
              </a:ext>
            </a:extLst>
          </p:cNvPr>
          <p:cNvSpPr txBox="1"/>
          <p:nvPr/>
        </p:nvSpPr>
        <p:spPr>
          <a:xfrm>
            <a:off x="1838227" y="254524"/>
            <a:ext cx="8682087" cy="6647974"/>
          </a:xfrm>
          <a:prstGeom prst="rect">
            <a:avLst/>
          </a:prstGeom>
          <a:noFill/>
        </p:spPr>
        <p:txBody>
          <a:bodyPr wrap="square" rtlCol="0">
            <a:spAutoFit/>
          </a:bodyPr>
          <a:lstStyle/>
          <a:p>
            <a:pPr algn="ctr"/>
            <a:r>
              <a:rPr lang="en-GB" sz="2400" b="1" dirty="0"/>
              <a:t>Romans 8 and 2 Corinthians 3-4</a:t>
            </a:r>
          </a:p>
          <a:p>
            <a:r>
              <a:rPr lang="en-GB" sz="2400" dirty="0"/>
              <a:t>Where do we, human beings, get into the picture then?</a:t>
            </a:r>
          </a:p>
          <a:p>
            <a:endParaRPr lang="en-GB" sz="2400" dirty="0"/>
          </a:p>
          <a:p>
            <a:r>
              <a:rPr lang="en-GB" sz="2400" dirty="0"/>
              <a:t>Romans and 2 Corinthians give a fairly clear answer. Both passages also draw on images and motifs associated with the creation stories. We are to be conformed/transformed into the ‘image of God’, an image which we are able to see most clearly because it shines out in the face of Jesus Christ!</a:t>
            </a:r>
          </a:p>
          <a:p>
            <a:endParaRPr lang="en-GB" sz="2400" dirty="0"/>
          </a:p>
          <a:p>
            <a:r>
              <a:rPr lang="en-GB" sz="2400" dirty="0"/>
              <a:t>And the word ‘glory’ (met in John 1.14 and of course in the Old Testament) makes a reappearance – ‘the glory of God ’ is God’s ‘weight’, or ‘visible presence’.  2 Corinthians suggests that we too, as we are ‘transformed’ into the ‘image’,  will more perfectly reflect and show the ‘glory’ of God. </a:t>
            </a:r>
          </a:p>
          <a:p>
            <a:endParaRPr lang="en-GB" sz="2400" dirty="0"/>
          </a:p>
          <a:p>
            <a:r>
              <a:rPr lang="en-GB" sz="2400" dirty="0"/>
              <a:t>So what does being transformed into the image of God in Christ mean for our ‘dominion’ of creation?</a:t>
            </a:r>
          </a:p>
          <a:p>
            <a:endParaRPr lang="en-GB" b="1" dirty="0"/>
          </a:p>
        </p:txBody>
      </p:sp>
    </p:spTree>
    <p:extLst>
      <p:ext uri="{BB962C8B-B14F-4D97-AF65-F5344CB8AC3E}">
        <p14:creationId xmlns:p14="http://schemas.microsoft.com/office/powerpoint/2010/main" val="344304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240B0FB0-4188-4423-9CCE-2A3249081E43}"/>
              </a:ext>
            </a:extLst>
          </p:cNvPr>
          <p:cNvSpPr/>
          <p:nvPr/>
        </p:nvSpPr>
        <p:spPr>
          <a:xfrm>
            <a:off x="4119514" y="1743958"/>
            <a:ext cx="3525624" cy="29788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5E4FDF8-3FC7-4C1D-B18F-CB521BF9C296}"/>
              </a:ext>
            </a:extLst>
          </p:cNvPr>
          <p:cNvSpPr/>
          <p:nvPr/>
        </p:nvSpPr>
        <p:spPr>
          <a:xfrm>
            <a:off x="2498210" y="4469818"/>
            <a:ext cx="1237839" cy="369332"/>
          </a:xfrm>
          <a:prstGeom prst="rect">
            <a:avLst/>
          </a:prstGeom>
        </p:spPr>
        <p:txBody>
          <a:bodyPr wrap="none">
            <a:spAutoFit/>
          </a:bodyPr>
          <a:lstStyle/>
          <a:p>
            <a:r>
              <a:rPr lang="en-GB" dirty="0"/>
              <a:t>HUMANITY</a:t>
            </a:r>
          </a:p>
        </p:txBody>
      </p:sp>
      <p:sp>
        <p:nvSpPr>
          <p:cNvPr id="5" name="Rectangle 4">
            <a:extLst>
              <a:ext uri="{FF2B5EF4-FFF2-40B4-BE49-F238E27FC236}">
                <a16:creationId xmlns:a16="http://schemas.microsoft.com/office/drawing/2014/main" id="{B4CD3A04-B795-4A3D-8FD8-67B2F35D67BE}"/>
              </a:ext>
            </a:extLst>
          </p:cNvPr>
          <p:cNvSpPr/>
          <p:nvPr/>
        </p:nvSpPr>
        <p:spPr>
          <a:xfrm>
            <a:off x="8141448" y="4469818"/>
            <a:ext cx="1979966" cy="369332"/>
          </a:xfrm>
          <a:prstGeom prst="rect">
            <a:avLst/>
          </a:prstGeom>
        </p:spPr>
        <p:txBody>
          <a:bodyPr wrap="none">
            <a:spAutoFit/>
          </a:bodyPr>
          <a:lstStyle/>
          <a:p>
            <a:r>
              <a:rPr lang="en-GB" dirty="0"/>
              <a:t>NATURE/CREATION</a:t>
            </a:r>
          </a:p>
        </p:txBody>
      </p:sp>
      <p:sp>
        <p:nvSpPr>
          <p:cNvPr id="6" name="Rectangle 5">
            <a:extLst>
              <a:ext uri="{FF2B5EF4-FFF2-40B4-BE49-F238E27FC236}">
                <a16:creationId xmlns:a16="http://schemas.microsoft.com/office/drawing/2014/main" id="{276593FF-EA12-49C6-B52C-510820C7CA0E}"/>
              </a:ext>
            </a:extLst>
          </p:cNvPr>
          <p:cNvSpPr/>
          <p:nvPr/>
        </p:nvSpPr>
        <p:spPr>
          <a:xfrm>
            <a:off x="5569580" y="1217571"/>
            <a:ext cx="625492" cy="369332"/>
          </a:xfrm>
          <a:prstGeom prst="rect">
            <a:avLst/>
          </a:prstGeom>
        </p:spPr>
        <p:txBody>
          <a:bodyPr wrap="none">
            <a:spAutoFit/>
          </a:bodyPr>
          <a:lstStyle/>
          <a:p>
            <a:r>
              <a:rPr lang="en-GB" dirty="0"/>
              <a:t>GOD</a:t>
            </a:r>
          </a:p>
        </p:txBody>
      </p:sp>
      <p:sp>
        <p:nvSpPr>
          <p:cNvPr id="7" name="TextBox 6">
            <a:extLst>
              <a:ext uri="{FF2B5EF4-FFF2-40B4-BE49-F238E27FC236}">
                <a16:creationId xmlns:a16="http://schemas.microsoft.com/office/drawing/2014/main" id="{AE1FC225-B319-468B-9B25-B7D68DC09E34}"/>
              </a:ext>
            </a:extLst>
          </p:cNvPr>
          <p:cNvSpPr txBox="1"/>
          <p:nvPr/>
        </p:nvSpPr>
        <p:spPr>
          <a:xfrm>
            <a:off x="4011105" y="5549311"/>
            <a:ext cx="3742441" cy="830997"/>
          </a:xfrm>
          <a:prstGeom prst="rect">
            <a:avLst/>
          </a:prstGeom>
          <a:noFill/>
        </p:spPr>
        <p:txBody>
          <a:bodyPr wrap="square" rtlCol="0">
            <a:spAutoFit/>
          </a:bodyPr>
          <a:lstStyle/>
          <a:p>
            <a:r>
              <a:rPr lang="en-GB" sz="2400" b="1" dirty="0"/>
              <a:t>Where would you place Jesus Christ in this diagram?</a:t>
            </a:r>
          </a:p>
        </p:txBody>
      </p:sp>
    </p:spTree>
    <p:extLst>
      <p:ext uri="{BB962C8B-B14F-4D97-AF65-F5344CB8AC3E}">
        <p14:creationId xmlns:p14="http://schemas.microsoft.com/office/powerpoint/2010/main" val="14375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D7EE8-7230-452C-A5AA-3498C3A3CD3C}"/>
              </a:ext>
            </a:extLst>
          </p:cNvPr>
          <p:cNvSpPr txBox="1"/>
          <p:nvPr/>
        </p:nvSpPr>
        <p:spPr>
          <a:xfrm>
            <a:off x="521827" y="926124"/>
            <a:ext cx="11148345" cy="5262979"/>
          </a:xfrm>
          <a:prstGeom prst="rect">
            <a:avLst/>
          </a:prstGeom>
          <a:noFill/>
        </p:spPr>
        <p:txBody>
          <a:bodyPr wrap="square" rtlCol="0">
            <a:spAutoFit/>
          </a:bodyPr>
          <a:lstStyle/>
          <a:p>
            <a:r>
              <a:rPr lang="en-GB" sz="2400" b="1" dirty="0"/>
              <a:t>Mark 9 and Luke 9: The Transfiguration of Christ</a:t>
            </a:r>
          </a:p>
          <a:p>
            <a:endParaRPr lang="en-GB" sz="2400" b="1" dirty="0"/>
          </a:p>
          <a:p>
            <a:pPr marL="285750" indent="-285750">
              <a:buFont typeface="Arial" panose="020B0604020202020204" pitchFamily="34" charset="0"/>
              <a:buChar char="•"/>
            </a:pPr>
            <a:r>
              <a:rPr lang="en-GB" sz="2400" dirty="0"/>
              <a:t>Our New Testament journey now leads us back to the Gospel story of the Transfiguration, which can be found in Mark, Matthew and Luke.</a:t>
            </a:r>
          </a:p>
          <a:p>
            <a:pPr marL="285750" indent="-285750">
              <a:buFont typeface="Arial" panose="020B0604020202020204" pitchFamily="34" charset="0"/>
              <a:buChar char="•"/>
            </a:pPr>
            <a:r>
              <a:rPr lang="en-GB" sz="2400" dirty="0"/>
              <a:t>The word ‘transformed’ from 2 Corinthians reappears here (Mark 9.3) although now translated as ‘transfigured’ (it is the same word in Greek). </a:t>
            </a:r>
          </a:p>
          <a:p>
            <a:pPr marL="285750" indent="-285750">
              <a:buFont typeface="Arial" panose="020B0604020202020204" pitchFamily="34" charset="0"/>
              <a:buChar char="•"/>
            </a:pPr>
            <a:r>
              <a:rPr lang="en-GB" sz="2400" dirty="0"/>
              <a:t>It is in his transfiguration that Christ is most transparent to the image and glory of God. It is perhaps  the ultimate sacramental moment in the Gospels in which the spiritual shines through the material and changes it. Yet Christ is both ‘sacrament’ of creation, but also ‘priest’ of creation – with the mediatorial role of drawing creation together in his own person and offering it to God. </a:t>
            </a:r>
          </a:p>
          <a:p>
            <a:pPr marL="285750" indent="-285750">
              <a:buFont typeface="Arial" panose="020B0604020202020204" pitchFamily="34" charset="0"/>
              <a:buChar char="•"/>
            </a:pPr>
            <a:r>
              <a:rPr lang="en-GB" sz="2400" dirty="0"/>
              <a:t>Does Mark’s ‘it is good for us to be here’ echo the refrain of Genesis 1 – that the process of creation was ‘good’?</a:t>
            </a:r>
          </a:p>
          <a:p>
            <a:pPr marL="285750" indent="-285750">
              <a:buFont typeface="Arial" panose="020B0604020202020204" pitchFamily="34" charset="0"/>
              <a:buChar char="•"/>
            </a:pPr>
            <a:r>
              <a:rPr lang="en-GB" sz="2400" dirty="0"/>
              <a:t>Hold on for a moment to the language of ‘dwellings’ in Mark and ‘departure’ in Luke.</a:t>
            </a:r>
          </a:p>
        </p:txBody>
      </p:sp>
    </p:spTree>
    <p:extLst>
      <p:ext uri="{BB962C8B-B14F-4D97-AF65-F5344CB8AC3E}">
        <p14:creationId xmlns:p14="http://schemas.microsoft.com/office/powerpoint/2010/main" val="320529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vered, food, photo, sitting&#10;&#10;Description automatically generated">
            <a:extLst>
              <a:ext uri="{FF2B5EF4-FFF2-40B4-BE49-F238E27FC236}">
                <a16:creationId xmlns:a16="http://schemas.microsoft.com/office/drawing/2014/main" id="{F7F3C3CC-29A8-4E73-AE0E-6003FF5DA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187" y="318293"/>
            <a:ext cx="4697699" cy="6539707"/>
          </a:xfrm>
          <a:prstGeom prst="rect">
            <a:avLst/>
          </a:prstGeom>
        </p:spPr>
      </p:pic>
    </p:spTree>
    <p:extLst>
      <p:ext uri="{BB962C8B-B14F-4D97-AF65-F5344CB8AC3E}">
        <p14:creationId xmlns:p14="http://schemas.microsoft.com/office/powerpoint/2010/main" val="23131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4E3C7-C6D3-4C54-AA71-922C7D56C756}"/>
              </a:ext>
            </a:extLst>
          </p:cNvPr>
          <p:cNvSpPr txBox="1"/>
          <p:nvPr/>
        </p:nvSpPr>
        <p:spPr>
          <a:xfrm>
            <a:off x="170688" y="0"/>
            <a:ext cx="11565599" cy="7325082"/>
          </a:xfrm>
          <a:prstGeom prst="rect">
            <a:avLst/>
          </a:prstGeom>
          <a:noFill/>
        </p:spPr>
        <p:txBody>
          <a:bodyPr wrap="square" rtlCol="0">
            <a:spAutoFit/>
          </a:bodyPr>
          <a:lstStyle/>
          <a:p>
            <a:r>
              <a:rPr lang="en-GB" sz="2400" b="1" dirty="0"/>
              <a:t>The Transfiguration, Creation and the Environment</a:t>
            </a:r>
          </a:p>
          <a:p>
            <a:endParaRPr lang="en-GB" sz="2400" b="1" dirty="0"/>
          </a:p>
          <a:p>
            <a:r>
              <a:rPr lang="en-GB" sz="2400" dirty="0"/>
              <a:t>In recent years the Gospel account of the transfiguration has been one of the New Testament passages frequently drawn on to assist Christian theological reflection on the environment. In part this is because of the tragedy that the atomic bomb at Hiroshima was dropped on August 6, traditionally kept as the Feast of the Transfiguration. </a:t>
            </a:r>
          </a:p>
          <a:p>
            <a:r>
              <a:rPr lang="en-GB" sz="2400" dirty="0"/>
              <a:t>Now there are two ways to walk:</a:t>
            </a:r>
          </a:p>
          <a:p>
            <a:r>
              <a:rPr lang="en-GB" sz="2400" dirty="0"/>
              <a:t>Towards the radiance of the transfigured Christ</a:t>
            </a:r>
          </a:p>
          <a:p>
            <a:r>
              <a:rPr lang="en-GB" sz="2400" dirty="0"/>
              <a:t>Or the radiance of the Bomb.</a:t>
            </a:r>
          </a:p>
          <a:p>
            <a:r>
              <a:rPr lang="en-GB" sz="2400" dirty="0"/>
              <a:t>Towards the radiance that descends to touch,</a:t>
            </a:r>
          </a:p>
          <a:p>
            <a:r>
              <a:rPr lang="en-GB" sz="2400" dirty="0"/>
              <a:t>To heal, to restore. </a:t>
            </a:r>
          </a:p>
          <a:p>
            <a:r>
              <a:rPr lang="en-GB" sz="2400" dirty="0"/>
              <a:t>Or towards the radiance that descends to defend,</a:t>
            </a:r>
          </a:p>
          <a:p>
            <a:r>
              <a:rPr lang="en-GB" sz="2400" dirty="0"/>
              <a:t>To murder, and to destroy.</a:t>
            </a:r>
          </a:p>
          <a:p>
            <a:r>
              <a:rPr lang="en-GB" sz="2400" dirty="0"/>
              <a:t>Towards the radiance that glorifies</a:t>
            </a:r>
          </a:p>
          <a:p>
            <a:r>
              <a:rPr lang="en-GB" sz="2400" dirty="0"/>
              <a:t>Or the radiance that vaporizes.</a:t>
            </a:r>
          </a:p>
          <a:p>
            <a:r>
              <a:rPr lang="en-GB" sz="2400" dirty="0"/>
              <a:t>This day I set before you life and death,</a:t>
            </a:r>
          </a:p>
          <a:p>
            <a:r>
              <a:rPr lang="en-GB" sz="2400" dirty="0"/>
              <a:t>A blessing and a curse:</a:t>
            </a:r>
          </a:p>
          <a:p>
            <a:r>
              <a:rPr lang="en-GB" sz="2400" dirty="0"/>
              <a:t>Choose this day whom you will serve.</a:t>
            </a:r>
          </a:p>
          <a:p>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5120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EEA3C5-C724-4CE8-8618-35107B7F857C}"/>
              </a:ext>
            </a:extLst>
          </p:cNvPr>
          <p:cNvSpPr/>
          <p:nvPr/>
        </p:nvSpPr>
        <p:spPr>
          <a:xfrm>
            <a:off x="670560" y="304628"/>
            <a:ext cx="10351008" cy="5632311"/>
          </a:xfrm>
          <a:prstGeom prst="rect">
            <a:avLst/>
          </a:prstGeom>
        </p:spPr>
        <p:txBody>
          <a:bodyPr wrap="square">
            <a:spAutoFit/>
          </a:bodyPr>
          <a:lstStyle/>
          <a:p>
            <a:r>
              <a:rPr lang="en-GB" sz="2400" dirty="0"/>
              <a:t>But in reality many Christian theologians, especially in the Eastern Orthodox tradition, have long </a:t>
            </a:r>
            <a:r>
              <a:rPr lang="en-GB" sz="2400" dirty="0" err="1"/>
              <a:t>apppreciated</a:t>
            </a:r>
            <a:r>
              <a:rPr lang="en-GB" sz="2400" dirty="0"/>
              <a:t> the links between the transfiguration and the cherishing of the earth and environment. For example, Bishop </a:t>
            </a:r>
            <a:r>
              <a:rPr lang="en-GB" sz="2400" dirty="0" err="1"/>
              <a:t>Kallistos</a:t>
            </a:r>
            <a:r>
              <a:rPr lang="en-GB" sz="2400" dirty="0"/>
              <a:t> Ware: </a:t>
            </a:r>
          </a:p>
          <a:p>
            <a:pPr marL="285750" indent="-285750">
              <a:buFont typeface="Arial" panose="020B0604020202020204" pitchFamily="34" charset="0"/>
              <a:buChar char="•"/>
            </a:pPr>
            <a:r>
              <a:rPr lang="en-GB" sz="2400" dirty="0"/>
              <a:t>Within the Gospel story, the Transfiguration of Christ stands out as the ecological event par excellence.</a:t>
            </a:r>
          </a:p>
          <a:p>
            <a:pPr marL="285750" indent="-285750">
              <a:buFont typeface="Arial" panose="020B0604020202020204" pitchFamily="34" charset="0"/>
              <a:buChar char="•"/>
            </a:pPr>
            <a:r>
              <a:rPr lang="en-GB" sz="2400" dirty="0"/>
              <a:t>The Transfiguration reveals the Spirit-bearing potentialities of all material things.</a:t>
            </a:r>
          </a:p>
          <a:p>
            <a:pPr marL="285750" indent="-285750">
              <a:buFont typeface="Arial" panose="020B0604020202020204" pitchFamily="34" charset="0"/>
              <a:buChar char="•"/>
            </a:pPr>
            <a:r>
              <a:rPr lang="en-GB" sz="2400" dirty="0"/>
              <a:t>Christ, so the event on Mount Tabor makes clear, came to save not our souls alone, but also our bodies. Moreover, we human beings are not saved from but with the world. In and through Christ – and, by virtue of Christ’s grace, in and through each one of us – the whole material creation, as Saint Paul expresses it, “will be set free from its bondage to decay and will obtain the freedom of the glory of the children of God” (Romans 8:21).We human beings, in other words, are called to continue and to extend the mystery of Christ’s Transfiguration on the mountain. </a:t>
            </a:r>
          </a:p>
        </p:txBody>
      </p:sp>
    </p:spTree>
    <p:extLst>
      <p:ext uri="{BB962C8B-B14F-4D97-AF65-F5344CB8AC3E}">
        <p14:creationId xmlns:p14="http://schemas.microsoft.com/office/powerpoint/2010/main" val="244980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urtain&#10;&#10;Description automatically generated">
            <a:extLst>
              <a:ext uri="{FF2B5EF4-FFF2-40B4-BE49-F238E27FC236}">
                <a16:creationId xmlns:a16="http://schemas.microsoft.com/office/drawing/2014/main" id="{4DB03DF3-603B-4B1C-BB85-F008D8EFD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78" y="1191006"/>
            <a:ext cx="10410444" cy="4475988"/>
          </a:xfrm>
          <a:prstGeom prst="rect">
            <a:avLst/>
          </a:prstGeom>
        </p:spPr>
      </p:pic>
    </p:spTree>
    <p:extLst>
      <p:ext uri="{BB962C8B-B14F-4D97-AF65-F5344CB8AC3E}">
        <p14:creationId xmlns:p14="http://schemas.microsoft.com/office/powerpoint/2010/main" val="337797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 building, table, large&#10;&#10;Description automatically generated">
            <a:extLst>
              <a:ext uri="{FF2B5EF4-FFF2-40B4-BE49-F238E27FC236}">
                <a16:creationId xmlns:a16="http://schemas.microsoft.com/office/drawing/2014/main" id="{74C67FD1-459C-4250-A630-62292E54E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48" y="1152069"/>
            <a:ext cx="7244103" cy="4798836"/>
          </a:xfrm>
          <a:prstGeom prst="rect">
            <a:avLst/>
          </a:prstGeom>
        </p:spPr>
      </p:pic>
    </p:spTree>
    <p:extLst>
      <p:ext uri="{BB962C8B-B14F-4D97-AF65-F5344CB8AC3E}">
        <p14:creationId xmlns:p14="http://schemas.microsoft.com/office/powerpoint/2010/main" val="87983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EEA66B-DF22-4969-B5B9-F5FCD63F2B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194" y="650449"/>
            <a:ext cx="6881567" cy="5717356"/>
          </a:xfrm>
          <a:prstGeom prst="rect">
            <a:avLst/>
          </a:prstGeom>
          <a:noFill/>
          <a:ln>
            <a:noFill/>
          </a:ln>
        </p:spPr>
      </p:pic>
      <p:sp>
        <p:nvSpPr>
          <p:cNvPr id="3" name="TextBox 2">
            <a:extLst>
              <a:ext uri="{FF2B5EF4-FFF2-40B4-BE49-F238E27FC236}">
                <a16:creationId xmlns:a16="http://schemas.microsoft.com/office/drawing/2014/main" id="{AAFE3AB7-0C4A-4A46-89FC-FD7D277FC5C8}"/>
              </a:ext>
            </a:extLst>
          </p:cNvPr>
          <p:cNvSpPr txBox="1"/>
          <p:nvPr/>
        </p:nvSpPr>
        <p:spPr>
          <a:xfrm>
            <a:off x="7484882" y="650449"/>
            <a:ext cx="2253005" cy="2677656"/>
          </a:xfrm>
          <a:prstGeom prst="rect">
            <a:avLst/>
          </a:prstGeom>
          <a:noFill/>
        </p:spPr>
        <p:txBody>
          <a:bodyPr wrap="square" rtlCol="0">
            <a:spAutoFit/>
          </a:bodyPr>
          <a:lstStyle/>
          <a:p>
            <a:r>
              <a:rPr lang="en-GB" sz="2400" dirty="0"/>
              <a:t>…they were speaking of his departure </a:t>
            </a:r>
            <a:r>
              <a:rPr lang="en-GB" sz="2400" i="1" dirty="0"/>
              <a:t>(exodos)</a:t>
            </a:r>
            <a:r>
              <a:rPr lang="en-GB" sz="2400" dirty="0"/>
              <a:t> which he was to accomplish at Jerusalem</a:t>
            </a:r>
            <a:endParaRPr lang="en-GB" sz="2400" i="1" dirty="0"/>
          </a:p>
        </p:txBody>
      </p:sp>
      <p:pic>
        <p:nvPicPr>
          <p:cNvPr id="5" name="Picture 4" descr="A picture containing building, door, rug&#10;&#10;Description automatically generated">
            <a:extLst>
              <a:ext uri="{FF2B5EF4-FFF2-40B4-BE49-F238E27FC236}">
                <a16:creationId xmlns:a16="http://schemas.microsoft.com/office/drawing/2014/main" id="{2801A383-F1CD-4355-A850-B19846294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969" y="3429000"/>
            <a:ext cx="3403287" cy="3275519"/>
          </a:xfrm>
          <a:prstGeom prst="rect">
            <a:avLst/>
          </a:prstGeom>
        </p:spPr>
      </p:pic>
    </p:spTree>
    <p:extLst>
      <p:ext uri="{BB962C8B-B14F-4D97-AF65-F5344CB8AC3E}">
        <p14:creationId xmlns:p14="http://schemas.microsoft.com/office/powerpoint/2010/main" val="384833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84ED04-6DD2-49CA-B09C-6E8999A3BACA}"/>
              </a:ext>
            </a:extLst>
          </p:cNvPr>
          <p:cNvSpPr txBox="1"/>
          <p:nvPr/>
        </p:nvSpPr>
        <p:spPr>
          <a:xfrm>
            <a:off x="273376" y="94269"/>
            <a:ext cx="9851011" cy="7755969"/>
          </a:xfrm>
          <a:prstGeom prst="rect">
            <a:avLst/>
          </a:prstGeom>
          <a:noFill/>
        </p:spPr>
        <p:txBody>
          <a:bodyPr wrap="square" rtlCol="0">
            <a:spAutoFit/>
          </a:bodyPr>
          <a:lstStyle/>
          <a:p>
            <a:endParaRPr lang="en-GB" dirty="0"/>
          </a:p>
          <a:p>
            <a:r>
              <a:rPr lang="en-GB" sz="2400" b="1" i="1" dirty="0" err="1"/>
              <a:t>Kallistos</a:t>
            </a:r>
            <a:r>
              <a:rPr lang="en-GB" sz="2400" b="1" i="1" dirty="0"/>
              <a:t> Ware:</a:t>
            </a:r>
          </a:p>
          <a:p>
            <a:pPr marL="285750" indent="-285750">
              <a:buFont typeface="Arial" panose="020B0604020202020204" pitchFamily="34" charset="0"/>
              <a:buChar char="•"/>
            </a:pPr>
            <a:r>
              <a:rPr lang="en-GB" sz="2400" dirty="0"/>
              <a:t>… let us recall the Cross which dominates the Transfiguration mosaic in Sant’ </a:t>
            </a:r>
            <a:r>
              <a:rPr lang="en-GB" sz="2400" dirty="0" err="1"/>
              <a:t>Apollinare</a:t>
            </a:r>
            <a:r>
              <a:rPr lang="en-GB" sz="2400" dirty="0"/>
              <a:t>. What is it, we ask, that links Paradise in the past (Genesis 1-2) with Paradise in the future (Revelation 21-22)? There is but one answer: the Cross. Without cross-bearing, there can be no cosmic transfiguration. Without sacrifice and </a:t>
            </a:r>
            <a:r>
              <a:rPr lang="en-GB" sz="2400" b="1" dirty="0"/>
              <a:t>kenosis</a:t>
            </a:r>
            <a:r>
              <a:rPr lang="en-GB" sz="2400" dirty="0"/>
              <a:t> (self-emptying) after the example of Jesus Christ crucified, there can be no ecological renewal. </a:t>
            </a:r>
          </a:p>
          <a:p>
            <a:pPr marL="285750" indent="-285750">
              <a:buFont typeface="Arial" panose="020B0604020202020204" pitchFamily="34" charset="0"/>
              <a:buChar char="•"/>
            </a:pPr>
            <a:r>
              <a:rPr lang="en-GB" sz="2400" dirty="0"/>
              <a:t>All this needs to be applied to our ecological work, whether for our own or for future generations. There can be no transformation of the environment without self-denial, no fundamental renewal of the cosmos without voluntary sacrifice. In Christ’s words, “Truly, truly, I tell you, unless a grain of wheat falls into the ground and dies, it remains just a single grain. But if it dies, it bears much fruit” </a:t>
            </a:r>
            <a:r>
              <a:rPr lang="en-GB" sz="2400" i="1" dirty="0"/>
              <a:t>(John 12:24)</a:t>
            </a:r>
            <a:r>
              <a:rPr lang="en-GB" sz="2400" dirty="0"/>
              <a:t>. Gain comes through loss, life through death, transfiguration through cross-bearing.</a:t>
            </a:r>
          </a:p>
          <a:p>
            <a:pPr marL="285750" indent="-285750">
              <a:buFont typeface="Arial" panose="020B0604020202020204" pitchFamily="34" charset="0"/>
              <a:buChar char="•"/>
            </a:pPr>
            <a:r>
              <a:rPr lang="en-GB" sz="2400" dirty="0"/>
              <a:t>“We cannot save what we do not love. There can be… no true wisdom, without love; and equally there can be no cosmic transfiguration without love.”</a:t>
            </a:r>
          </a:p>
          <a:p>
            <a:br>
              <a:rPr lang="en-GB" dirty="0"/>
            </a:b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05046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window&#10;&#10;Description automatically generated">
            <a:extLst>
              <a:ext uri="{FF2B5EF4-FFF2-40B4-BE49-F238E27FC236}">
                <a16:creationId xmlns:a16="http://schemas.microsoft.com/office/drawing/2014/main" id="{FDE46EEA-C1E7-4336-A94B-46DC89DD2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42" y="50527"/>
            <a:ext cx="2618557" cy="6858000"/>
          </a:xfrm>
          <a:prstGeom prst="rect">
            <a:avLst/>
          </a:prstGeom>
        </p:spPr>
      </p:pic>
      <p:sp>
        <p:nvSpPr>
          <p:cNvPr id="4" name="TextBox 3">
            <a:extLst>
              <a:ext uri="{FF2B5EF4-FFF2-40B4-BE49-F238E27FC236}">
                <a16:creationId xmlns:a16="http://schemas.microsoft.com/office/drawing/2014/main" id="{2C699967-09BF-4FDB-AB37-0B13E02B443E}"/>
              </a:ext>
            </a:extLst>
          </p:cNvPr>
          <p:cNvSpPr txBox="1"/>
          <p:nvPr/>
        </p:nvSpPr>
        <p:spPr>
          <a:xfrm>
            <a:off x="3560064" y="160255"/>
            <a:ext cx="8388095" cy="7571303"/>
          </a:xfrm>
          <a:prstGeom prst="rect">
            <a:avLst/>
          </a:prstGeom>
          <a:noFill/>
        </p:spPr>
        <p:txBody>
          <a:bodyPr wrap="square" rtlCol="0">
            <a:spAutoFit/>
          </a:bodyPr>
          <a:lstStyle/>
          <a:p>
            <a:r>
              <a:rPr lang="en-US" sz="2400" dirty="0"/>
              <a:t>‘The Cross is a tree set on fire with invisible flame which </a:t>
            </a:r>
            <a:r>
              <a:rPr lang="en-US" sz="2400" dirty="0" err="1"/>
              <a:t>illumineth</a:t>
            </a:r>
            <a:r>
              <a:rPr lang="en-US" sz="2400" dirty="0"/>
              <a:t> all the world. The flame is love.’  </a:t>
            </a:r>
            <a:r>
              <a:rPr lang="en-US" sz="2400" i="1" dirty="0"/>
              <a:t>(Thomas </a:t>
            </a:r>
            <a:r>
              <a:rPr lang="en-US" sz="2400" i="1" dirty="0" err="1"/>
              <a:t>Traherne</a:t>
            </a:r>
            <a:r>
              <a:rPr lang="en-US" sz="2400" i="1" dirty="0"/>
              <a:t>)</a:t>
            </a:r>
          </a:p>
          <a:p>
            <a:endParaRPr lang="en-US" sz="2400" i="1" dirty="0"/>
          </a:p>
          <a:p>
            <a:r>
              <a:rPr lang="en-US" sz="2400" dirty="0"/>
              <a:t>The placing of the tree in the midst of a ‘wood’ suggests that we should read the words not only in the context of the wood of the cross on Good Friday but also the trees of Gethsemane the evening before. However the way that the figure on the tree which represents the cross almost disappears into the background, gives us a sense that what the Crucifixion is about is almost the ‘dissolution of God’. It is as though the concept of God is dissolved and remade. It is as if the Cross itself – and its occupant – are being dissolved for the sake of the beauty of the whole of creation, for its radiant life. In order to give radiance to the creation the creator accepts being at this ‘crux’ as vulnerable yet life-giving victim. </a:t>
            </a:r>
          </a:p>
          <a:p>
            <a:endParaRPr lang="en-US" i="1" dirty="0"/>
          </a:p>
          <a:p>
            <a:endParaRPr lang="en-US" i="1" dirty="0"/>
          </a:p>
          <a:p>
            <a:endParaRPr lang="en-US" i="1" dirty="0"/>
          </a:p>
          <a:p>
            <a:endParaRPr lang="en-US" i="1" dirty="0"/>
          </a:p>
          <a:p>
            <a:endParaRPr lang="en-US" i="1" dirty="0"/>
          </a:p>
          <a:p>
            <a:endParaRPr lang="en-US" i="1" dirty="0"/>
          </a:p>
          <a:p>
            <a:endParaRPr lang="en-GB" i="1" dirty="0"/>
          </a:p>
        </p:txBody>
      </p:sp>
    </p:spTree>
    <p:extLst>
      <p:ext uri="{BB962C8B-B14F-4D97-AF65-F5344CB8AC3E}">
        <p14:creationId xmlns:p14="http://schemas.microsoft.com/office/powerpoint/2010/main" val="352928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E011-E6A2-4D71-AD75-CE55BB2822A2}"/>
              </a:ext>
            </a:extLst>
          </p:cNvPr>
          <p:cNvSpPr/>
          <p:nvPr/>
        </p:nvSpPr>
        <p:spPr>
          <a:xfrm>
            <a:off x="2661500" y="572954"/>
            <a:ext cx="8478567" cy="6093976"/>
          </a:xfrm>
          <a:prstGeom prst="rect">
            <a:avLst/>
          </a:prstGeom>
        </p:spPr>
        <p:txBody>
          <a:bodyPr wrap="square">
            <a:spAutoFit/>
          </a:bodyPr>
          <a:lstStyle/>
          <a:p>
            <a:r>
              <a:rPr lang="en-US" sz="2400" dirty="0"/>
              <a:t>I see his blood upon the rose</a:t>
            </a:r>
            <a:br>
              <a:rPr lang="en-US" sz="2400" dirty="0"/>
            </a:br>
            <a:r>
              <a:rPr lang="en-US" sz="2400" dirty="0"/>
              <a:t>And in the stars the glory of his eyes,</a:t>
            </a:r>
            <a:br>
              <a:rPr lang="en-US" sz="2400" dirty="0"/>
            </a:br>
            <a:r>
              <a:rPr lang="en-US" sz="2400" dirty="0"/>
              <a:t>His body gleams amid eternal snows,</a:t>
            </a:r>
            <a:br>
              <a:rPr lang="en-US" sz="2400" dirty="0"/>
            </a:br>
            <a:r>
              <a:rPr lang="en-US" sz="2400" dirty="0"/>
              <a:t>His tears fall from the skies.</a:t>
            </a:r>
            <a:br>
              <a:rPr lang="en-US" sz="2400" dirty="0"/>
            </a:br>
            <a:br>
              <a:rPr lang="en-US" sz="2400" dirty="0"/>
            </a:br>
            <a:r>
              <a:rPr lang="en-US" sz="2400" dirty="0"/>
              <a:t>I see his face in every flower; </a:t>
            </a:r>
            <a:br>
              <a:rPr lang="en-US" sz="2400" dirty="0"/>
            </a:br>
            <a:r>
              <a:rPr lang="en-US" sz="2400" dirty="0"/>
              <a:t>The thunder and the singing of the birds</a:t>
            </a:r>
            <a:br>
              <a:rPr lang="en-US" sz="2400" dirty="0"/>
            </a:br>
            <a:r>
              <a:rPr lang="en-US" sz="2400" dirty="0"/>
              <a:t>Are but his voice—and carven by his power</a:t>
            </a:r>
            <a:br>
              <a:rPr lang="en-US" sz="2400" dirty="0"/>
            </a:br>
            <a:r>
              <a:rPr lang="en-US" sz="2400" dirty="0"/>
              <a:t>Rocks are his written words.</a:t>
            </a:r>
            <a:br>
              <a:rPr lang="en-US" sz="2400" dirty="0"/>
            </a:br>
            <a:br>
              <a:rPr lang="en-US" sz="2400" dirty="0"/>
            </a:br>
            <a:r>
              <a:rPr lang="en-US" sz="2400" dirty="0"/>
              <a:t>All pathways by his feet are worn,</a:t>
            </a:r>
            <a:br>
              <a:rPr lang="en-US" sz="2400" dirty="0"/>
            </a:br>
            <a:r>
              <a:rPr lang="en-US" sz="2400" dirty="0"/>
              <a:t>His strong heart stirs the ever-beating sea,</a:t>
            </a:r>
            <a:br>
              <a:rPr lang="en-US" sz="2400" dirty="0"/>
            </a:br>
            <a:r>
              <a:rPr lang="en-US" sz="2400" dirty="0"/>
              <a:t>His crown of thorns is twined with every thorn,</a:t>
            </a:r>
            <a:br>
              <a:rPr lang="en-US" sz="2400" dirty="0"/>
            </a:br>
            <a:r>
              <a:rPr lang="en-US" sz="2400" dirty="0"/>
              <a:t>His cross is every tree. </a:t>
            </a:r>
            <a:r>
              <a:rPr lang="en-US" sz="2400" i="1" dirty="0"/>
              <a:t>(Joseph Mary Plunkett)</a:t>
            </a:r>
          </a:p>
          <a:p>
            <a:endParaRPr lang="en-US" i="1" dirty="0"/>
          </a:p>
          <a:p>
            <a:br>
              <a:rPr lang="en-US" dirty="0"/>
            </a:br>
            <a:endParaRPr lang="en-US" dirty="0"/>
          </a:p>
        </p:txBody>
      </p:sp>
    </p:spTree>
    <p:extLst>
      <p:ext uri="{BB962C8B-B14F-4D97-AF65-F5344CB8AC3E}">
        <p14:creationId xmlns:p14="http://schemas.microsoft.com/office/powerpoint/2010/main" val="363149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968E9-1F82-4C31-8A31-D4B7B0F0F9DA}"/>
              </a:ext>
            </a:extLst>
          </p:cNvPr>
          <p:cNvSpPr txBox="1"/>
          <p:nvPr/>
        </p:nvSpPr>
        <p:spPr>
          <a:xfrm>
            <a:off x="304800" y="395926"/>
            <a:ext cx="5087331" cy="6217087"/>
          </a:xfrm>
          <a:prstGeom prst="rect">
            <a:avLst/>
          </a:prstGeom>
          <a:noFill/>
        </p:spPr>
        <p:txBody>
          <a:bodyPr wrap="square" rtlCol="0">
            <a:spAutoFit/>
          </a:bodyPr>
          <a:lstStyle/>
          <a:p>
            <a:pPr algn="ctr"/>
            <a:r>
              <a:rPr lang="en-GB" sz="2000" b="1" dirty="0"/>
              <a:t>The Gospel of John</a:t>
            </a:r>
          </a:p>
          <a:p>
            <a:pPr algn="ctr"/>
            <a:r>
              <a:rPr lang="en-GB" sz="2000" b="1" dirty="0"/>
              <a:t>‘A new Genesis’</a:t>
            </a:r>
          </a:p>
          <a:p>
            <a:pPr algn="ctr"/>
            <a:endParaRPr lang="en-GB" sz="2000" b="1" dirty="0"/>
          </a:p>
          <a:p>
            <a:r>
              <a:rPr lang="en-GB" sz="2000" dirty="0"/>
              <a:t>The Word became flesh and dwelt </a:t>
            </a:r>
            <a:r>
              <a:rPr lang="en-GB" sz="2000" b="1" i="1" dirty="0"/>
              <a:t>(</a:t>
            </a:r>
            <a:r>
              <a:rPr lang="en-GB" sz="2000" b="1" i="1" dirty="0" err="1"/>
              <a:t>skn</a:t>
            </a:r>
            <a:r>
              <a:rPr lang="en-GB" sz="2000" b="1" i="1" dirty="0"/>
              <a:t>)</a:t>
            </a:r>
            <a:r>
              <a:rPr lang="en-GB" sz="2000" dirty="0"/>
              <a:t> with us, and we have seen his glory, glory as of the only Son from the Father</a:t>
            </a:r>
            <a:r>
              <a:rPr lang="en-GB" sz="2000" i="1" dirty="0"/>
              <a:t> (1.14)</a:t>
            </a:r>
          </a:p>
          <a:p>
            <a:endParaRPr lang="en-GB" sz="2000" b="1" i="1" dirty="0"/>
          </a:p>
          <a:p>
            <a:r>
              <a:rPr lang="en-GB" sz="2000" dirty="0"/>
              <a:t>For God so loved the world that he gave his only Son</a:t>
            </a:r>
            <a:r>
              <a:rPr lang="en-GB" sz="2000" i="1" dirty="0"/>
              <a:t> (3.16)</a:t>
            </a:r>
          </a:p>
          <a:p>
            <a:endParaRPr lang="en-GB" sz="2000" dirty="0"/>
          </a:p>
          <a:p>
            <a:r>
              <a:rPr lang="en-GB" sz="2000" dirty="0"/>
              <a:t>The hour has come for the Son of Man to be glorified. Very truly I tell you, unless a grain of wheat falls into the earth and dies, it remains just a single grain, but if it dies, it bears much fruit.</a:t>
            </a:r>
            <a:r>
              <a:rPr lang="en-GB" sz="2000" i="1" dirty="0"/>
              <a:t> (12.23-24)</a:t>
            </a:r>
          </a:p>
          <a:p>
            <a:endParaRPr lang="en-GB" sz="2000" dirty="0"/>
          </a:p>
          <a:p>
            <a:r>
              <a:rPr lang="en-GB" sz="2000" dirty="0"/>
              <a:t>Pilate said to them, ‘Here is the man’.</a:t>
            </a:r>
            <a:r>
              <a:rPr lang="en-GB" sz="2000" i="1" dirty="0"/>
              <a:t> (19.5)</a:t>
            </a:r>
          </a:p>
          <a:p>
            <a:endParaRPr lang="en-GB" sz="2000" dirty="0"/>
          </a:p>
          <a:p>
            <a:r>
              <a:rPr lang="en-GB" sz="2000" dirty="0"/>
              <a:t>Supposing him to be the gardener… </a:t>
            </a:r>
            <a:r>
              <a:rPr lang="en-GB" sz="2000" i="1" dirty="0"/>
              <a:t>(20.15)</a:t>
            </a:r>
          </a:p>
          <a:p>
            <a:pPr algn="ctr"/>
            <a:endParaRPr lang="en-GB" b="1" dirty="0"/>
          </a:p>
        </p:txBody>
      </p:sp>
      <p:pic>
        <p:nvPicPr>
          <p:cNvPr id="6" name="Picture 5" descr="A picture containing fabric&#10;&#10;Description automatically generated">
            <a:extLst>
              <a:ext uri="{FF2B5EF4-FFF2-40B4-BE49-F238E27FC236}">
                <a16:creationId xmlns:a16="http://schemas.microsoft.com/office/drawing/2014/main" id="{DB0C1F18-2134-41F3-9EB8-C60105626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599" y="395926"/>
            <a:ext cx="4076545" cy="6025157"/>
          </a:xfrm>
          <a:prstGeom prst="rect">
            <a:avLst/>
          </a:prstGeom>
        </p:spPr>
      </p:pic>
    </p:spTree>
    <p:extLst>
      <p:ext uri="{BB962C8B-B14F-4D97-AF65-F5344CB8AC3E}">
        <p14:creationId xmlns:p14="http://schemas.microsoft.com/office/powerpoint/2010/main" val="3754181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031C8-B0B1-400F-82F0-8AC4421CB076}"/>
              </a:ext>
            </a:extLst>
          </p:cNvPr>
          <p:cNvSpPr txBox="1"/>
          <p:nvPr/>
        </p:nvSpPr>
        <p:spPr>
          <a:xfrm>
            <a:off x="1621410" y="2129883"/>
            <a:ext cx="8012784" cy="3416320"/>
          </a:xfrm>
          <a:prstGeom prst="rect">
            <a:avLst/>
          </a:prstGeom>
          <a:noFill/>
        </p:spPr>
        <p:txBody>
          <a:bodyPr wrap="square" rtlCol="0">
            <a:spAutoFit/>
          </a:bodyPr>
          <a:lstStyle/>
          <a:p>
            <a:r>
              <a:rPr lang="en-GB" sz="2400" dirty="0"/>
              <a:t>“We cannot save what we do not love. There can be… no true wisdom, without love; and equally there can be no cosmic transfiguration without love.”  </a:t>
            </a:r>
            <a:r>
              <a:rPr lang="en-GB" sz="2400" i="1" dirty="0"/>
              <a:t>(</a:t>
            </a:r>
            <a:r>
              <a:rPr lang="en-GB" sz="2400" i="1" dirty="0" err="1"/>
              <a:t>Kallistos</a:t>
            </a:r>
            <a:r>
              <a:rPr lang="en-GB" sz="2400" i="1" dirty="0"/>
              <a:t> Ware)</a:t>
            </a:r>
          </a:p>
          <a:p>
            <a:endParaRPr lang="en-GB" sz="2400" i="1" dirty="0"/>
          </a:p>
          <a:p>
            <a:endParaRPr lang="en-GB" sz="2400" i="1" dirty="0"/>
          </a:p>
          <a:p>
            <a:endParaRPr lang="en-GB" sz="2400" dirty="0"/>
          </a:p>
          <a:p>
            <a:endParaRPr lang="en-GB" sz="2400" dirty="0"/>
          </a:p>
          <a:p>
            <a:r>
              <a:rPr lang="en-GB" sz="2400" dirty="0"/>
              <a:t>What might ‘love’ mean when we are reflecting on humanity’s responsibility for creation and the environment?</a:t>
            </a:r>
          </a:p>
        </p:txBody>
      </p:sp>
    </p:spTree>
    <p:extLst>
      <p:ext uri="{BB962C8B-B14F-4D97-AF65-F5344CB8AC3E}">
        <p14:creationId xmlns:p14="http://schemas.microsoft.com/office/powerpoint/2010/main" val="170998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BF857-3C99-4CD7-B877-974B3B4F5FCB}"/>
              </a:ext>
            </a:extLst>
          </p:cNvPr>
          <p:cNvSpPr/>
          <p:nvPr/>
        </p:nvSpPr>
        <p:spPr>
          <a:xfrm>
            <a:off x="999241" y="245850"/>
            <a:ext cx="8135332" cy="6370975"/>
          </a:xfrm>
          <a:prstGeom prst="rect">
            <a:avLst/>
          </a:prstGeom>
        </p:spPr>
        <p:txBody>
          <a:bodyPr wrap="square">
            <a:spAutoFit/>
          </a:bodyPr>
          <a:lstStyle/>
          <a:p>
            <a:r>
              <a:rPr lang="en-GB" sz="2400" b="1" dirty="0">
                <a:ea typeface="Calibri" panose="020F0502020204030204" pitchFamily="34" charset="0"/>
                <a:cs typeface="Arial" panose="020B0604020202020204" pitchFamily="34" charset="0"/>
              </a:rPr>
              <a:t> </a:t>
            </a:r>
            <a:r>
              <a:rPr lang="en-GB" sz="2400" dirty="0">
                <a:ea typeface="Calibri" panose="020F0502020204030204" pitchFamily="34" charset="0"/>
                <a:cs typeface="Arial" panose="020B0604020202020204" pitchFamily="34" charset="0"/>
              </a:rPr>
              <a:t>Loving Creator,</a:t>
            </a:r>
          </a:p>
          <a:p>
            <a:r>
              <a:rPr lang="en-GB" sz="2400" dirty="0">
                <a:ea typeface="Calibri" panose="020F0502020204030204" pitchFamily="34" charset="0"/>
                <a:cs typeface="Arial" panose="020B0604020202020204" pitchFamily="34" charset="0"/>
              </a:rPr>
              <a:t> You have made all living things to delight in you</a:t>
            </a:r>
          </a:p>
          <a:p>
            <a:r>
              <a:rPr lang="en-GB" sz="2400" dirty="0">
                <a:ea typeface="Calibri" panose="020F0502020204030204" pitchFamily="34" charset="0"/>
                <a:cs typeface="Arial" panose="020B0604020202020204" pitchFamily="34" charset="0"/>
              </a:rPr>
              <a:t>and to be your delight;</a:t>
            </a:r>
          </a:p>
          <a:p>
            <a:r>
              <a:rPr lang="en-GB" sz="2400" dirty="0">
                <a:ea typeface="Calibri" panose="020F0502020204030204" pitchFamily="34" charset="0"/>
                <a:cs typeface="Arial" panose="020B0604020202020204" pitchFamily="34" charset="0"/>
              </a:rPr>
              <a:t>and you have made humanity for yourself</a:t>
            </a:r>
          </a:p>
          <a:p>
            <a:r>
              <a:rPr lang="en-US" sz="2400" dirty="0">
                <a:ea typeface="Times New Roman" panose="02020603050405020304" pitchFamily="18" charset="0"/>
              </a:rPr>
              <a:t>With hearts that are restless till they rest in you. </a:t>
            </a:r>
            <a:endParaRPr lang="en-GB" sz="2400" dirty="0">
              <a:ea typeface="Times New Roman" panose="02020603050405020304" pitchFamily="18" charset="0"/>
            </a:endParaRPr>
          </a:p>
          <a:p>
            <a:r>
              <a:rPr lang="en-US" sz="2400" dirty="0">
                <a:ea typeface="Times New Roman" panose="02020603050405020304" pitchFamily="18" charset="0"/>
              </a:rPr>
              <a:t>Male and female you made us as your glory,</a:t>
            </a:r>
            <a:endParaRPr lang="en-GB" sz="2400" dirty="0">
              <a:ea typeface="Times New Roman" panose="02020603050405020304" pitchFamily="18" charset="0"/>
            </a:endParaRPr>
          </a:p>
          <a:p>
            <a:r>
              <a:rPr lang="en-US" sz="2400" dirty="0">
                <a:ea typeface="Times New Roman" panose="02020603050405020304" pitchFamily="18" charset="0"/>
              </a:rPr>
              <a:t>To reflect and fulfil your longings for our world.</a:t>
            </a:r>
            <a:endParaRPr lang="en-GB" sz="2400" dirty="0">
              <a:ea typeface="Times New Roman" panose="02020603050405020304" pitchFamily="18" charset="0"/>
            </a:endParaRPr>
          </a:p>
          <a:p>
            <a:r>
              <a:rPr lang="en-US" sz="2400" dirty="0">
                <a:ea typeface="Times New Roman" panose="02020603050405020304" pitchFamily="18" charset="0"/>
              </a:rPr>
              <a:t>In the life of Jesus Christ,</a:t>
            </a:r>
            <a:endParaRPr lang="en-GB" sz="2400" dirty="0">
              <a:ea typeface="Times New Roman" panose="02020603050405020304" pitchFamily="18" charset="0"/>
            </a:endParaRPr>
          </a:p>
          <a:p>
            <a:r>
              <a:rPr lang="en-US" sz="2400" dirty="0">
                <a:ea typeface="Times New Roman" panose="02020603050405020304" pitchFamily="18" charset="0"/>
              </a:rPr>
              <a:t>You offered us an image and vision of yourself,</a:t>
            </a:r>
            <a:endParaRPr lang="en-GB" sz="2400" dirty="0">
              <a:ea typeface="Times New Roman" panose="02020603050405020304" pitchFamily="18" charset="0"/>
            </a:endParaRPr>
          </a:p>
          <a:p>
            <a:r>
              <a:rPr lang="en-US" sz="2400" dirty="0">
                <a:ea typeface="Times New Roman" panose="02020603050405020304" pitchFamily="18" charset="0"/>
              </a:rPr>
              <a:t>A pattern of your generous and profligate love. </a:t>
            </a:r>
            <a:endParaRPr lang="en-GB" sz="2400" dirty="0">
              <a:ea typeface="Times New Roman" panose="02020603050405020304" pitchFamily="18" charset="0"/>
            </a:endParaRPr>
          </a:p>
          <a:p>
            <a:r>
              <a:rPr lang="en-GB" sz="2400" dirty="0">
                <a:ea typeface="Calibri" panose="020F0502020204030204" pitchFamily="34" charset="0"/>
                <a:cs typeface="Arial" panose="020B0604020202020204" pitchFamily="34" charset="0"/>
              </a:rPr>
              <a:t>Enable us to glimpse how love and sacrifice </a:t>
            </a:r>
          </a:p>
          <a:p>
            <a:r>
              <a:rPr lang="en-GB" sz="2400" dirty="0">
                <a:ea typeface="Calibri" panose="020F0502020204030204" pitchFamily="34" charset="0"/>
                <a:cs typeface="Arial" panose="020B0604020202020204" pitchFamily="34" charset="0"/>
              </a:rPr>
              <a:t>Have been woven into the fabric of this universe, </a:t>
            </a:r>
          </a:p>
          <a:p>
            <a:r>
              <a:rPr lang="en-GB" sz="2400" dirty="0">
                <a:ea typeface="Calibri" panose="020F0502020204030204" pitchFamily="34" charset="0"/>
                <a:cs typeface="Arial" panose="020B0604020202020204" pitchFamily="34" charset="0"/>
              </a:rPr>
              <a:t>And are at the heart of our relationship with you.</a:t>
            </a:r>
          </a:p>
          <a:p>
            <a:r>
              <a:rPr lang="en-GB" sz="2400" dirty="0">
                <a:ea typeface="Calibri" panose="020F0502020204030204" pitchFamily="34" charset="0"/>
                <a:cs typeface="Arial" panose="020B0604020202020204" pitchFamily="34" charset="0"/>
              </a:rPr>
              <a:t>Give us passion to care for</a:t>
            </a:r>
          </a:p>
          <a:p>
            <a:r>
              <a:rPr lang="en-GB" sz="2400" dirty="0">
                <a:ea typeface="Calibri" panose="020F0502020204030204" pitchFamily="34" charset="0"/>
                <a:cs typeface="Arial" panose="020B0604020202020204" pitchFamily="34" charset="0"/>
              </a:rPr>
              <a:t>and protect the beauty of your creation,</a:t>
            </a:r>
          </a:p>
          <a:p>
            <a:r>
              <a:rPr lang="en-GB" sz="2400" dirty="0">
                <a:ea typeface="Calibri" panose="020F0502020204030204" pitchFamily="34" charset="0"/>
                <a:cs typeface="Arial" panose="020B0604020202020204" pitchFamily="34" charset="0"/>
              </a:rPr>
              <a:t>and to share in the transfiguring of this our cherished world.</a:t>
            </a:r>
          </a:p>
          <a:p>
            <a:r>
              <a:rPr lang="en-GB" sz="2400" dirty="0">
                <a:ea typeface="Calibri" panose="020F0502020204030204" pitchFamily="34" charset="0"/>
                <a:cs typeface="Arial" panose="020B0604020202020204" pitchFamily="34" charset="0"/>
              </a:rPr>
              <a:t>In the name of Christ. Amen</a:t>
            </a:r>
            <a:endParaRPr lang="en-GB"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995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15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made, birthday, cake&#10;&#10;Description automatically generated">
            <a:extLst>
              <a:ext uri="{FF2B5EF4-FFF2-40B4-BE49-F238E27FC236}">
                <a16:creationId xmlns:a16="http://schemas.microsoft.com/office/drawing/2014/main" id="{B50F22B4-F3C8-431C-8086-EF647666F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64" y="1220724"/>
            <a:ext cx="10405872" cy="4416552"/>
          </a:xfrm>
          <a:prstGeom prst="rect">
            <a:avLst/>
          </a:prstGeom>
        </p:spPr>
      </p:pic>
    </p:spTree>
    <p:extLst>
      <p:ext uri="{BB962C8B-B14F-4D97-AF65-F5344CB8AC3E}">
        <p14:creationId xmlns:p14="http://schemas.microsoft.com/office/powerpoint/2010/main" val="2075448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02BD243-7311-415A-A90C-8926279DA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08" y="1124712"/>
            <a:ext cx="10616184" cy="4608576"/>
          </a:xfrm>
          <a:prstGeom prst="rect">
            <a:avLst/>
          </a:prstGeom>
        </p:spPr>
      </p:pic>
    </p:spTree>
    <p:extLst>
      <p:ext uri="{BB962C8B-B14F-4D97-AF65-F5344CB8AC3E}">
        <p14:creationId xmlns:p14="http://schemas.microsoft.com/office/powerpoint/2010/main" val="67047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photo, fabric, wearing&#10;&#10;Description automatically generated">
            <a:extLst>
              <a:ext uri="{FF2B5EF4-FFF2-40B4-BE49-F238E27FC236}">
                <a16:creationId xmlns:a16="http://schemas.microsoft.com/office/drawing/2014/main" id="{75353F1B-8565-4407-BCB6-A87E4088C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10" y="1200150"/>
            <a:ext cx="10355580" cy="4457700"/>
          </a:xfrm>
          <a:prstGeom prst="rect">
            <a:avLst/>
          </a:prstGeom>
        </p:spPr>
      </p:pic>
    </p:spTree>
    <p:extLst>
      <p:ext uri="{BB962C8B-B14F-4D97-AF65-F5344CB8AC3E}">
        <p14:creationId xmlns:p14="http://schemas.microsoft.com/office/powerpoint/2010/main" val="365764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C25D43-83A3-4411-99B2-0E58952BD4CA}"/>
              </a:ext>
            </a:extLst>
          </p:cNvPr>
          <p:cNvSpPr txBox="1"/>
          <p:nvPr/>
        </p:nvSpPr>
        <p:spPr>
          <a:xfrm>
            <a:off x="1509871" y="1776045"/>
            <a:ext cx="8807115" cy="3970318"/>
          </a:xfrm>
          <a:prstGeom prst="rect">
            <a:avLst/>
          </a:prstGeom>
          <a:noFill/>
        </p:spPr>
        <p:txBody>
          <a:bodyPr wrap="square" rtlCol="0">
            <a:spAutoFit/>
          </a:bodyPr>
          <a:lstStyle/>
          <a:p>
            <a:r>
              <a:rPr lang="en-GB" sz="2800" dirty="0"/>
              <a:t>‘To a surprising degree, exegetical discussion of Christianity’s relationship to environmental ethics and practice has been confined within a narrow band of Old Testament texts. In fact the scriptural site of this debate rarely extends beyond the creation stories and ‘dominion over the earth’ language clustered in those first two chapters of Genesis. Even fewer New Testament passages have attracted serious reflection on the topic.’ </a:t>
            </a:r>
          </a:p>
          <a:p>
            <a:r>
              <a:rPr lang="en-GB" sz="2800" dirty="0"/>
              <a:t>(John </a:t>
            </a:r>
            <a:r>
              <a:rPr lang="en-GB" sz="2800" dirty="0" err="1"/>
              <a:t>Gatta</a:t>
            </a:r>
            <a:r>
              <a:rPr lang="en-GB" sz="2800" dirty="0"/>
              <a:t>, </a:t>
            </a:r>
            <a:r>
              <a:rPr lang="en-GB" sz="2800" i="1" dirty="0"/>
              <a:t>The Transfiguration of Christ and Creation</a:t>
            </a:r>
            <a:r>
              <a:rPr lang="en-GB" sz="2800" dirty="0"/>
              <a:t>)</a:t>
            </a:r>
          </a:p>
        </p:txBody>
      </p:sp>
    </p:spTree>
    <p:extLst>
      <p:ext uri="{BB962C8B-B14F-4D97-AF65-F5344CB8AC3E}">
        <p14:creationId xmlns:p14="http://schemas.microsoft.com/office/powerpoint/2010/main" val="269886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0745A-001D-4202-B5F5-A278CC29D4FE}"/>
              </a:ext>
            </a:extLst>
          </p:cNvPr>
          <p:cNvSpPr txBox="1"/>
          <p:nvPr/>
        </p:nvSpPr>
        <p:spPr>
          <a:xfrm>
            <a:off x="1885361" y="1517715"/>
            <a:ext cx="8041065" cy="3970318"/>
          </a:xfrm>
          <a:prstGeom prst="rect">
            <a:avLst/>
          </a:prstGeom>
          <a:noFill/>
        </p:spPr>
        <p:txBody>
          <a:bodyPr wrap="square" rtlCol="0">
            <a:spAutoFit/>
          </a:bodyPr>
          <a:lstStyle/>
          <a:p>
            <a:r>
              <a:rPr lang="en-GB" sz="2800" dirty="0"/>
              <a:t>The Christian account of creation is set within the context of the economy of salvation. There is thus a presupposition of interconnectedness between creation, redemption and consummation, which places a theological interdiction against seeing creation as an isolated action or event, complete in itself. In particular, the Christian concept of </a:t>
            </a:r>
            <a:r>
              <a:rPr lang="en-GB" sz="2800" b="1" dirty="0"/>
              <a:t>creation</a:t>
            </a:r>
            <a:r>
              <a:rPr lang="en-GB" sz="2800" dirty="0"/>
              <a:t> is linked to that of </a:t>
            </a:r>
            <a:r>
              <a:rPr lang="en-GB" sz="2800" b="1" dirty="0"/>
              <a:t>incarnation.</a:t>
            </a:r>
            <a:r>
              <a:rPr lang="en-GB" sz="2800" dirty="0"/>
              <a:t> (</a:t>
            </a:r>
            <a:r>
              <a:rPr lang="en-GB" sz="2800" dirty="0" err="1"/>
              <a:t>A.McGrath</a:t>
            </a:r>
            <a:r>
              <a:rPr lang="en-GB" sz="2800" dirty="0"/>
              <a:t>, </a:t>
            </a:r>
            <a:r>
              <a:rPr lang="en-GB" sz="2800" i="1" dirty="0"/>
              <a:t>The Open Secret: A New Wisdom for Natural Theology</a:t>
            </a:r>
            <a:r>
              <a:rPr lang="en-GB" sz="2800" dirty="0"/>
              <a:t>)</a:t>
            </a:r>
          </a:p>
        </p:txBody>
      </p:sp>
    </p:spTree>
    <p:extLst>
      <p:ext uri="{BB962C8B-B14F-4D97-AF65-F5344CB8AC3E}">
        <p14:creationId xmlns:p14="http://schemas.microsoft.com/office/powerpoint/2010/main" val="255957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F22C6-8BA5-4CDC-9A58-A4919EA34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237" y="-681288"/>
            <a:ext cx="8625525" cy="7539288"/>
          </a:xfrm>
          <a:prstGeom prst="rect">
            <a:avLst/>
          </a:prstGeom>
        </p:spPr>
      </p:pic>
    </p:spTree>
    <p:extLst>
      <p:ext uri="{BB962C8B-B14F-4D97-AF65-F5344CB8AC3E}">
        <p14:creationId xmlns:p14="http://schemas.microsoft.com/office/powerpoint/2010/main" val="31793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6D202-1246-4F42-8BB2-AE71E85B0A21}"/>
              </a:ext>
            </a:extLst>
          </p:cNvPr>
          <p:cNvSpPr txBox="1"/>
          <p:nvPr/>
        </p:nvSpPr>
        <p:spPr>
          <a:xfrm>
            <a:off x="1828801" y="843677"/>
            <a:ext cx="8748074" cy="5909310"/>
          </a:xfrm>
          <a:prstGeom prst="rect">
            <a:avLst/>
          </a:prstGeom>
          <a:noFill/>
        </p:spPr>
        <p:txBody>
          <a:bodyPr wrap="square" rtlCol="0">
            <a:spAutoFit/>
          </a:bodyPr>
          <a:lstStyle/>
          <a:p>
            <a:r>
              <a:rPr lang="en-GB" sz="2400" b="1" dirty="0"/>
              <a:t>John 1</a:t>
            </a:r>
          </a:p>
          <a:p>
            <a:pPr marL="285750" indent="-285750">
              <a:buFont typeface="Arial" panose="020B0604020202020204" pitchFamily="34" charset="0"/>
              <a:buChar char="•"/>
            </a:pPr>
            <a:r>
              <a:rPr lang="en-GB" sz="2400" dirty="0"/>
              <a:t>Overt links to creation story of Genesis 1</a:t>
            </a:r>
          </a:p>
          <a:p>
            <a:pPr marL="285750" indent="-285750">
              <a:buFont typeface="Arial" panose="020B0604020202020204" pitchFamily="34" charset="0"/>
              <a:buChar char="•"/>
            </a:pPr>
            <a:r>
              <a:rPr lang="en-GB" sz="2400" dirty="0"/>
              <a:t>Life and ministry of Jesus inaugurates a ‘new creation’ (see </a:t>
            </a:r>
            <a:r>
              <a:rPr lang="en-GB" sz="2400" dirty="0" err="1"/>
              <a:t>Baelz</a:t>
            </a:r>
            <a:r>
              <a:rPr lang="en-GB" sz="2400" dirty="0"/>
              <a:t> hymn)</a:t>
            </a:r>
          </a:p>
          <a:p>
            <a:pPr marL="285750" indent="-285750">
              <a:buFont typeface="Arial" panose="020B0604020202020204" pitchFamily="34" charset="0"/>
              <a:buChar char="•"/>
            </a:pPr>
            <a:r>
              <a:rPr lang="en-GB" sz="2400" dirty="0"/>
              <a:t>What this passage says of the ‘Word’ could be (and was) said of ‘wisdom’ by other Jewish and Christian writers</a:t>
            </a:r>
          </a:p>
          <a:p>
            <a:pPr marL="285750" indent="-285750">
              <a:buFont typeface="Arial" panose="020B0604020202020204" pitchFamily="34" charset="0"/>
              <a:buChar char="•"/>
            </a:pPr>
            <a:r>
              <a:rPr lang="en-GB" sz="2400" dirty="0"/>
              <a:t>For Christians by the end of the first century Jesus Christ was identified as both the Word and the Wisdom of God. </a:t>
            </a:r>
          </a:p>
          <a:p>
            <a:pPr marL="285750" indent="-285750">
              <a:buFont typeface="Arial" panose="020B0604020202020204" pitchFamily="34" charset="0"/>
              <a:buChar char="•"/>
            </a:pPr>
            <a:r>
              <a:rPr lang="en-GB" sz="2400" dirty="0"/>
              <a:t>Christ is the agent of creation, and the fact of his ‘incarnation’ (becoming flesh) means that he becomes the ultimate ‘sacrament’ – the person and place where God ‘shines through’ in the material and physical world</a:t>
            </a:r>
          </a:p>
          <a:p>
            <a:pPr marL="285750" indent="-285750">
              <a:buFont typeface="Arial" panose="020B0604020202020204" pitchFamily="34" charset="0"/>
              <a:buChar char="•"/>
            </a:pPr>
            <a:r>
              <a:rPr lang="en-GB" sz="2400" dirty="0"/>
              <a:t>This is what is implied by the use of the word ‘glory’. (compare: Hebrews 1.3 ‘</a:t>
            </a:r>
            <a:r>
              <a:rPr lang="en-US" sz="2400" baseline="30000" dirty="0"/>
              <a:t>3</a:t>
            </a:r>
            <a:r>
              <a:rPr lang="en-US" sz="2400" dirty="0"/>
              <a:t>He is the reflection of God’s glory and the exact imprint of God’s very being.’)  (Hebrew root of glory = KBD)</a:t>
            </a:r>
            <a:endParaRPr lang="en-GB" sz="2400"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82953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14031</TotalTime>
  <Words>2628</Words>
  <Application>Microsoft Office PowerPoint</Application>
  <PresentationFormat>Widescreen</PresentationFormat>
  <Paragraphs>134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David</vt:lpstr>
      <vt:lpstr>Office Theme</vt:lpstr>
      <vt:lpstr>Nature’s priest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Nature’s priest</dc:title>
  <dc:creator>Clare Amos</dc:creator>
  <cp:lastModifiedBy>Clare Amos</cp:lastModifiedBy>
  <cp:revision>57</cp:revision>
  <cp:lastPrinted>2020-01-26T12:20:06Z</cp:lastPrinted>
  <dcterms:created xsi:type="dcterms:W3CDTF">2020-01-15T18:14:22Z</dcterms:created>
  <dcterms:modified xsi:type="dcterms:W3CDTF">2020-02-01T11:03:30Z</dcterms:modified>
</cp:coreProperties>
</file>